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5" r:id="rId2"/>
    <p:sldId id="325" r:id="rId3"/>
    <p:sldId id="403" r:id="rId4"/>
    <p:sldId id="539" r:id="rId5"/>
    <p:sldId id="541" r:id="rId6"/>
    <p:sldId id="330" r:id="rId7"/>
    <p:sldId id="536" r:id="rId8"/>
    <p:sldId id="540" r:id="rId9"/>
    <p:sldId id="378" r:id="rId10"/>
    <p:sldId id="391" r:id="rId11"/>
    <p:sldId id="543" r:id="rId12"/>
    <p:sldId id="544" r:id="rId13"/>
    <p:sldId id="362" r:id="rId14"/>
    <p:sldId id="550" r:id="rId15"/>
    <p:sldId id="410" r:id="rId16"/>
    <p:sldId id="542" r:id="rId17"/>
    <p:sldId id="538" r:id="rId18"/>
    <p:sldId id="441" r:id="rId19"/>
    <p:sldId id="547" r:id="rId20"/>
    <p:sldId id="358" r:id="rId21"/>
    <p:sldId id="359" r:id="rId22"/>
    <p:sldId id="548" r:id="rId23"/>
    <p:sldId id="545" r:id="rId24"/>
    <p:sldId id="442" r:id="rId25"/>
    <p:sldId id="445" r:id="rId26"/>
    <p:sldId id="549" r:id="rId27"/>
    <p:sldId id="439" r:id="rId28"/>
    <p:sldId id="375" r:id="rId2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2AA"/>
    <a:srgbClr val="E31C79"/>
    <a:srgbClr val="FF5C39"/>
    <a:srgbClr val="00B74F"/>
    <a:srgbClr val="009FE3"/>
    <a:srgbClr val="E83F4B"/>
    <a:srgbClr val="F39000"/>
    <a:srgbClr val="25303B"/>
    <a:srgbClr val="E6007E"/>
    <a:srgbClr val="994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6"/>
    <p:restoredTop sz="82560" autoAdjust="0"/>
  </p:normalViewPr>
  <p:slideViewPr>
    <p:cSldViewPr snapToGrid="0" snapToObjects="1">
      <p:cViewPr varScale="1">
        <p:scale>
          <a:sx n="59" d="100"/>
          <a:sy n="59" d="100"/>
        </p:scale>
        <p:origin x="14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46FAA-3F86-438D-9456-ADACCF6EBA30}" type="doc">
      <dgm:prSet loTypeId="urn:microsoft.com/office/officeart/2005/8/layout/cycle1" loCatId="cycle" qsTypeId="urn:microsoft.com/office/officeart/2005/8/quickstyle/simple1" qsCatId="simple" csTypeId="urn:microsoft.com/office/officeart/2005/8/colors/accent1_3" csCatId="accent1" phldr="1"/>
      <dgm:spPr/>
      <dgm:t>
        <a:bodyPr/>
        <a:lstStyle/>
        <a:p>
          <a:endParaRPr lang="en-GB"/>
        </a:p>
      </dgm:t>
    </dgm:pt>
    <dgm:pt modelId="{F5371D72-F836-4966-8E5C-B67E0D3B531F}">
      <dgm:prSet phldrT="[Text]"/>
      <dgm:spPr/>
      <dgm:t>
        <a:bodyPr/>
        <a:lstStyle/>
        <a:p>
          <a:r>
            <a:rPr lang="en-GB" b="1" dirty="0">
              <a:solidFill>
                <a:srgbClr val="1E22AA"/>
              </a:solidFill>
            </a:rPr>
            <a:t>Increased participation in daily physical activity and reduced sitting time</a:t>
          </a:r>
        </a:p>
      </dgm:t>
    </dgm:pt>
    <dgm:pt modelId="{72D66D63-5016-480D-BBB5-30AA3642ECFA}" type="parTrans" cxnId="{73A9993E-7C83-4597-87E3-CF168F1A4516}">
      <dgm:prSet/>
      <dgm:spPr/>
      <dgm:t>
        <a:bodyPr/>
        <a:lstStyle/>
        <a:p>
          <a:endParaRPr lang="en-GB" b="1"/>
        </a:p>
      </dgm:t>
    </dgm:pt>
    <dgm:pt modelId="{7D4EB218-2162-4349-A6B4-528C54C5BADB}" type="sibTrans" cxnId="{73A9993E-7C83-4597-87E3-CF168F1A4516}">
      <dgm:prSet/>
      <dgm:spPr>
        <a:solidFill>
          <a:srgbClr val="2ECCD3"/>
        </a:solidFill>
      </dgm:spPr>
      <dgm:t>
        <a:bodyPr/>
        <a:lstStyle/>
        <a:p>
          <a:endParaRPr lang="en-GB" b="1"/>
        </a:p>
      </dgm:t>
    </dgm:pt>
    <dgm:pt modelId="{3D21186A-EA4C-4AF3-9592-087E0F53DEA7}">
      <dgm:prSet phldrT="[Text]"/>
      <dgm:spPr/>
      <dgm:t>
        <a:bodyPr/>
        <a:lstStyle/>
        <a:p>
          <a:r>
            <a:rPr lang="en-GB" b="1" dirty="0">
              <a:solidFill>
                <a:srgbClr val="1E22AA"/>
              </a:solidFill>
            </a:rPr>
            <a:t>Improved physical, social and emotional wellbeing</a:t>
          </a:r>
        </a:p>
      </dgm:t>
    </dgm:pt>
    <dgm:pt modelId="{9E216DD4-21E9-4699-9076-7F875088E5D5}" type="parTrans" cxnId="{C493BF29-A4AE-4F9B-A63F-0BEC0D73BE1F}">
      <dgm:prSet/>
      <dgm:spPr/>
      <dgm:t>
        <a:bodyPr/>
        <a:lstStyle/>
        <a:p>
          <a:endParaRPr lang="en-GB" b="1"/>
        </a:p>
      </dgm:t>
    </dgm:pt>
    <dgm:pt modelId="{F24E44DB-F20D-4998-81E2-45227CDD752F}" type="sibTrans" cxnId="{C493BF29-A4AE-4F9B-A63F-0BEC0D73BE1F}">
      <dgm:prSet/>
      <dgm:spPr>
        <a:solidFill>
          <a:srgbClr val="F39000"/>
        </a:solidFill>
      </dgm:spPr>
      <dgm:t>
        <a:bodyPr/>
        <a:lstStyle/>
        <a:p>
          <a:endParaRPr lang="en-GB" b="1"/>
        </a:p>
      </dgm:t>
    </dgm:pt>
    <dgm:pt modelId="{FC6F7994-2280-4AB6-AB11-2BB3DFCAD510}">
      <dgm:prSet phldrT="[Text]"/>
      <dgm:spPr/>
      <dgm:t>
        <a:bodyPr/>
        <a:lstStyle/>
        <a:p>
          <a:r>
            <a:rPr lang="en-GB" b="1" dirty="0">
              <a:solidFill>
                <a:srgbClr val="1E22AA"/>
              </a:solidFill>
            </a:rPr>
            <a:t>Improved behaviour and cognition leading to increased progress and achievement</a:t>
          </a:r>
        </a:p>
      </dgm:t>
    </dgm:pt>
    <dgm:pt modelId="{716F0A29-0F32-485B-B0C2-FBBE2A20D46D}" type="parTrans" cxnId="{BC7F71DB-0FD4-45F3-89C9-F81A46FEEE1A}">
      <dgm:prSet/>
      <dgm:spPr/>
      <dgm:t>
        <a:bodyPr/>
        <a:lstStyle/>
        <a:p>
          <a:endParaRPr lang="en-GB" b="1"/>
        </a:p>
      </dgm:t>
    </dgm:pt>
    <dgm:pt modelId="{7B00588D-BEB2-4840-A566-0FE882DF843D}" type="sibTrans" cxnId="{BC7F71DB-0FD4-45F3-89C9-F81A46FEEE1A}">
      <dgm:prSet/>
      <dgm:spPr>
        <a:solidFill>
          <a:srgbClr val="E31C79"/>
        </a:solidFill>
      </dgm:spPr>
      <dgm:t>
        <a:bodyPr/>
        <a:lstStyle/>
        <a:p>
          <a:endParaRPr lang="en-GB" b="1"/>
        </a:p>
      </dgm:t>
    </dgm:pt>
    <dgm:pt modelId="{6C186FA2-EE3A-44DF-80C4-E0FBFDE15D8D}" type="pres">
      <dgm:prSet presAssocID="{AFF46FAA-3F86-438D-9456-ADACCF6EBA30}" presName="cycle" presStyleCnt="0">
        <dgm:presLayoutVars>
          <dgm:dir/>
          <dgm:resizeHandles val="exact"/>
        </dgm:presLayoutVars>
      </dgm:prSet>
      <dgm:spPr/>
    </dgm:pt>
    <dgm:pt modelId="{7A011CAA-811B-4A49-9331-BFE3360595DC}" type="pres">
      <dgm:prSet presAssocID="{F5371D72-F836-4966-8E5C-B67E0D3B531F}" presName="dummy" presStyleCnt="0"/>
      <dgm:spPr/>
    </dgm:pt>
    <dgm:pt modelId="{F39CC1C5-99B2-42DA-A3B6-E3E0C666EB92}" type="pres">
      <dgm:prSet presAssocID="{F5371D72-F836-4966-8E5C-B67E0D3B531F}" presName="node" presStyleLbl="revTx" presStyleIdx="0" presStyleCnt="3">
        <dgm:presLayoutVars>
          <dgm:bulletEnabled val="1"/>
        </dgm:presLayoutVars>
      </dgm:prSet>
      <dgm:spPr/>
    </dgm:pt>
    <dgm:pt modelId="{172C80F9-964E-4DAE-9DC2-88CC6EAC01F3}" type="pres">
      <dgm:prSet presAssocID="{7D4EB218-2162-4349-A6B4-528C54C5BADB}" presName="sibTrans" presStyleLbl="node1" presStyleIdx="0" presStyleCnt="3" custLinFactNeighborX="-1391" custLinFactNeighborY="-394"/>
      <dgm:spPr/>
    </dgm:pt>
    <dgm:pt modelId="{8E233217-432A-40E0-B563-72583BD3A2C0}" type="pres">
      <dgm:prSet presAssocID="{3D21186A-EA4C-4AF3-9592-087E0F53DEA7}" presName="dummy" presStyleCnt="0"/>
      <dgm:spPr/>
    </dgm:pt>
    <dgm:pt modelId="{033D4BEE-80CA-4429-9232-510B3E3D997D}" type="pres">
      <dgm:prSet presAssocID="{3D21186A-EA4C-4AF3-9592-087E0F53DEA7}" presName="node" presStyleLbl="revTx" presStyleIdx="1" presStyleCnt="3">
        <dgm:presLayoutVars>
          <dgm:bulletEnabled val="1"/>
        </dgm:presLayoutVars>
      </dgm:prSet>
      <dgm:spPr/>
    </dgm:pt>
    <dgm:pt modelId="{21B00DEF-715D-47D9-A6AA-18F79C6D61EF}" type="pres">
      <dgm:prSet presAssocID="{F24E44DB-F20D-4998-81E2-45227CDD752F}" presName="sibTrans" presStyleLbl="node1" presStyleIdx="1" presStyleCnt="3" custLinFactNeighborX="-1566" custLinFactNeighborY="52"/>
      <dgm:spPr/>
    </dgm:pt>
    <dgm:pt modelId="{97A51729-F2F4-4CE2-9884-F9B0FEE3CE69}" type="pres">
      <dgm:prSet presAssocID="{FC6F7994-2280-4AB6-AB11-2BB3DFCAD510}" presName="dummy" presStyleCnt="0"/>
      <dgm:spPr/>
    </dgm:pt>
    <dgm:pt modelId="{0713FAE8-19E3-40DF-9C60-65193CF6AFCB}" type="pres">
      <dgm:prSet presAssocID="{FC6F7994-2280-4AB6-AB11-2BB3DFCAD510}" presName="node" presStyleLbl="revTx" presStyleIdx="2" presStyleCnt="3">
        <dgm:presLayoutVars>
          <dgm:bulletEnabled val="1"/>
        </dgm:presLayoutVars>
      </dgm:prSet>
      <dgm:spPr/>
    </dgm:pt>
    <dgm:pt modelId="{AF84BE44-F335-480B-BF32-79693D9E1E9D}" type="pres">
      <dgm:prSet presAssocID="{7B00588D-BEB2-4840-A566-0FE882DF843D}" presName="sibTrans" presStyleLbl="node1" presStyleIdx="2" presStyleCnt="3"/>
      <dgm:spPr/>
    </dgm:pt>
  </dgm:ptLst>
  <dgm:cxnLst>
    <dgm:cxn modelId="{1A40F805-E331-4F5D-BFD6-D51B8989A2C9}" type="presOf" srcId="{7D4EB218-2162-4349-A6B4-528C54C5BADB}" destId="{172C80F9-964E-4DAE-9DC2-88CC6EAC01F3}" srcOrd="0" destOrd="0" presId="urn:microsoft.com/office/officeart/2005/8/layout/cycle1"/>
    <dgm:cxn modelId="{E7547106-6BF1-46FD-9D85-1F675643409A}" type="presOf" srcId="{7B00588D-BEB2-4840-A566-0FE882DF843D}" destId="{AF84BE44-F335-480B-BF32-79693D9E1E9D}" srcOrd="0" destOrd="0" presId="urn:microsoft.com/office/officeart/2005/8/layout/cycle1"/>
    <dgm:cxn modelId="{77DF1913-D4CE-4ECE-8512-ED418D07A123}" type="presOf" srcId="{F24E44DB-F20D-4998-81E2-45227CDD752F}" destId="{21B00DEF-715D-47D9-A6AA-18F79C6D61EF}" srcOrd="0" destOrd="0" presId="urn:microsoft.com/office/officeart/2005/8/layout/cycle1"/>
    <dgm:cxn modelId="{C493BF29-A4AE-4F9B-A63F-0BEC0D73BE1F}" srcId="{AFF46FAA-3F86-438D-9456-ADACCF6EBA30}" destId="{3D21186A-EA4C-4AF3-9592-087E0F53DEA7}" srcOrd="1" destOrd="0" parTransId="{9E216DD4-21E9-4699-9076-7F875088E5D5}" sibTransId="{F24E44DB-F20D-4998-81E2-45227CDD752F}"/>
    <dgm:cxn modelId="{73A9993E-7C83-4597-87E3-CF168F1A4516}" srcId="{AFF46FAA-3F86-438D-9456-ADACCF6EBA30}" destId="{F5371D72-F836-4966-8E5C-B67E0D3B531F}" srcOrd="0" destOrd="0" parTransId="{72D66D63-5016-480D-BBB5-30AA3642ECFA}" sibTransId="{7D4EB218-2162-4349-A6B4-528C54C5BADB}"/>
    <dgm:cxn modelId="{C660AB49-57EF-4786-9C3A-A2755287AFEA}" type="presOf" srcId="{3D21186A-EA4C-4AF3-9592-087E0F53DEA7}" destId="{033D4BEE-80CA-4429-9232-510B3E3D997D}" srcOrd="0" destOrd="0" presId="urn:microsoft.com/office/officeart/2005/8/layout/cycle1"/>
    <dgm:cxn modelId="{C8C95478-9D63-4A8A-A797-8A3184D93411}" type="presOf" srcId="{FC6F7994-2280-4AB6-AB11-2BB3DFCAD510}" destId="{0713FAE8-19E3-40DF-9C60-65193CF6AFCB}" srcOrd="0" destOrd="0" presId="urn:microsoft.com/office/officeart/2005/8/layout/cycle1"/>
    <dgm:cxn modelId="{D015ACCB-290C-482D-8424-99B944E663E0}" type="presOf" srcId="{AFF46FAA-3F86-438D-9456-ADACCF6EBA30}" destId="{6C186FA2-EE3A-44DF-80C4-E0FBFDE15D8D}" srcOrd="0" destOrd="0" presId="urn:microsoft.com/office/officeart/2005/8/layout/cycle1"/>
    <dgm:cxn modelId="{BC7F71DB-0FD4-45F3-89C9-F81A46FEEE1A}" srcId="{AFF46FAA-3F86-438D-9456-ADACCF6EBA30}" destId="{FC6F7994-2280-4AB6-AB11-2BB3DFCAD510}" srcOrd="2" destOrd="0" parTransId="{716F0A29-0F32-485B-B0C2-FBBE2A20D46D}" sibTransId="{7B00588D-BEB2-4840-A566-0FE882DF843D}"/>
    <dgm:cxn modelId="{EA4E83EE-A179-4B72-8A0C-68A12D6BAD1C}" type="presOf" srcId="{F5371D72-F836-4966-8E5C-B67E0D3B531F}" destId="{F39CC1C5-99B2-42DA-A3B6-E3E0C666EB92}" srcOrd="0" destOrd="0" presId="urn:microsoft.com/office/officeart/2005/8/layout/cycle1"/>
    <dgm:cxn modelId="{CE8D96B4-DA60-4135-9719-8E5B13A54A16}" type="presParOf" srcId="{6C186FA2-EE3A-44DF-80C4-E0FBFDE15D8D}" destId="{7A011CAA-811B-4A49-9331-BFE3360595DC}" srcOrd="0" destOrd="0" presId="urn:microsoft.com/office/officeart/2005/8/layout/cycle1"/>
    <dgm:cxn modelId="{61FCEF81-7AD8-4808-846F-FD0A531CD4AF}" type="presParOf" srcId="{6C186FA2-EE3A-44DF-80C4-E0FBFDE15D8D}" destId="{F39CC1C5-99B2-42DA-A3B6-E3E0C666EB92}" srcOrd="1" destOrd="0" presId="urn:microsoft.com/office/officeart/2005/8/layout/cycle1"/>
    <dgm:cxn modelId="{E4F71DCC-DB51-4C46-8F8C-5074D7978E19}" type="presParOf" srcId="{6C186FA2-EE3A-44DF-80C4-E0FBFDE15D8D}" destId="{172C80F9-964E-4DAE-9DC2-88CC6EAC01F3}" srcOrd="2" destOrd="0" presId="urn:microsoft.com/office/officeart/2005/8/layout/cycle1"/>
    <dgm:cxn modelId="{2956AB7D-D99F-4CE2-80BD-99BD981AAAE2}" type="presParOf" srcId="{6C186FA2-EE3A-44DF-80C4-E0FBFDE15D8D}" destId="{8E233217-432A-40E0-B563-72583BD3A2C0}" srcOrd="3" destOrd="0" presId="urn:microsoft.com/office/officeart/2005/8/layout/cycle1"/>
    <dgm:cxn modelId="{81939969-0826-404F-83A4-7F52E7E50C63}" type="presParOf" srcId="{6C186FA2-EE3A-44DF-80C4-E0FBFDE15D8D}" destId="{033D4BEE-80CA-4429-9232-510B3E3D997D}" srcOrd="4" destOrd="0" presId="urn:microsoft.com/office/officeart/2005/8/layout/cycle1"/>
    <dgm:cxn modelId="{E9F105EF-0668-4601-8DD8-FE60907B92CF}" type="presParOf" srcId="{6C186FA2-EE3A-44DF-80C4-E0FBFDE15D8D}" destId="{21B00DEF-715D-47D9-A6AA-18F79C6D61EF}" srcOrd="5" destOrd="0" presId="urn:microsoft.com/office/officeart/2005/8/layout/cycle1"/>
    <dgm:cxn modelId="{F5F1EC08-396D-4E41-B2C9-28A3B957B680}" type="presParOf" srcId="{6C186FA2-EE3A-44DF-80C4-E0FBFDE15D8D}" destId="{97A51729-F2F4-4CE2-9884-F9B0FEE3CE69}" srcOrd="6" destOrd="0" presId="urn:microsoft.com/office/officeart/2005/8/layout/cycle1"/>
    <dgm:cxn modelId="{E93E727A-C932-4203-9002-DFCB1CCB4FD9}" type="presParOf" srcId="{6C186FA2-EE3A-44DF-80C4-E0FBFDE15D8D}" destId="{0713FAE8-19E3-40DF-9C60-65193CF6AFCB}" srcOrd="7" destOrd="0" presId="urn:microsoft.com/office/officeart/2005/8/layout/cycle1"/>
    <dgm:cxn modelId="{A83205AF-8311-4CE3-8EBC-338682E333B6}" type="presParOf" srcId="{6C186FA2-EE3A-44DF-80C4-E0FBFDE15D8D}" destId="{AF84BE44-F335-480B-BF32-79693D9E1E9D}" srcOrd="8"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CC1C5-99B2-42DA-A3B6-E3E0C666EB92}">
      <dsp:nvSpPr>
        <dsp:cNvPr id="0" name=""/>
        <dsp:cNvSpPr/>
      </dsp:nvSpPr>
      <dsp:spPr>
        <a:xfrm>
          <a:off x="4077527" y="388156"/>
          <a:ext cx="1973645" cy="1973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rgbClr val="1E22AA"/>
              </a:solidFill>
            </a:rPr>
            <a:t>Increased participation in daily physical activity and reduced sitting time</a:t>
          </a:r>
        </a:p>
      </dsp:txBody>
      <dsp:txXfrm>
        <a:off x="4077527" y="388156"/>
        <a:ext cx="1973645" cy="1973645"/>
      </dsp:txXfrm>
    </dsp:sp>
    <dsp:sp modelId="{172C80F9-964E-4DAE-9DC2-88CC6EAC01F3}">
      <dsp:nvSpPr>
        <dsp:cNvPr id="0" name=""/>
        <dsp:cNvSpPr/>
      </dsp:nvSpPr>
      <dsp:spPr>
        <a:xfrm>
          <a:off x="1001377" y="-19901"/>
          <a:ext cx="4672024" cy="4672024"/>
        </a:xfrm>
        <a:prstGeom prst="circularArrow">
          <a:avLst>
            <a:gd name="adj1" fmla="val 8238"/>
            <a:gd name="adj2" fmla="val 575188"/>
            <a:gd name="adj3" fmla="val 2968106"/>
            <a:gd name="adj4" fmla="val 48874"/>
            <a:gd name="adj5" fmla="val 9610"/>
          </a:avLst>
        </a:prstGeom>
        <a:solidFill>
          <a:srgbClr val="2ECC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D4BEE-80CA-4429-9232-510B3E3D997D}">
      <dsp:nvSpPr>
        <dsp:cNvPr id="0" name=""/>
        <dsp:cNvSpPr/>
      </dsp:nvSpPr>
      <dsp:spPr>
        <a:xfrm>
          <a:off x="2415555" y="3266775"/>
          <a:ext cx="1973645" cy="1973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rgbClr val="1E22AA"/>
              </a:solidFill>
            </a:rPr>
            <a:t>Improved physical, social and emotional wellbeing</a:t>
          </a:r>
        </a:p>
      </dsp:txBody>
      <dsp:txXfrm>
        <a:off x="2415555" y="3266775"/>
        <a:ext cx="1973645" cy="1973645"/>
      </dsp:txXfrm>
    </dsp:sp>
    <dsp:sp modelId="{21B00DEF-715D-47D9-A6AA-18F79C6D61EF}">
      <dsp:nvSpPr>
        <dsp:cNvPr id="0" name=""/>
        <dsp:cNvSpPr/>
      </dsp:nvSpPr>
      <dsp:spPr>
        <a:xfrm>
          <a:off x="993201" y="935"/>
          <a:ext cx="4672024" cy="4672024"/>
        </a:xfrm>
        <a:prstGeom prst="circularArrow">
          <a:avLst>
            <a:gd name="adj1" fmla="val 8238"/>
            <a:gd name="adj2" fmla="val 575188"/>
            <a:gd name="adj3" fmla="val 10175937"/>
            <a:gd name="adj4" fmla="val 7256706"/>
            <a:gd name="adj5" fmla="val 9610"/>
          </a:avLst>
        </a:prstGeom>
        <a:solidFill>
          <a:srgbClr val="F39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3FAE8-19E3-40DF-9C60-65193CF6AFCB}">
      <dsp:nvSpPr>
        <dsp:cNvPr id="0" name=""/>
        <dsp:cNvSpPr/>
      </dsp:nvSpPr>
      <dsp:spPr>
        <a:xfrm>
          <a:off x="753583" y="388156"/>
          <a:ext cx="1973645" cy="1973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rgbClr val="1E22AA"/>
              </a:solidFill>
            </a:rPr>
            <a:t>Improved behaviour and cognition leading to increased progress and achievement</a:t>
          </a:r>
        </a:p>
      </dsp:txBody>
      <dsp:txXfrm>
        <a:off x="753583" y="388156"/>
        <a:ext cx="1973645" cy="1973645"/>
      </dsp:txXfrm>
    </dsp:sp>
    <dsp:sp modelId="{AF84BE44-F335-480B-BF32-79693D9E1E9D}">
      <dsp:nvSpPr>
        <dsp:cNvPr id="0" name=""/>
        <dsp:cNvSpPr/>
      </dsp:nvSpPr>
      <dsp:spPr>
        <a:xfrm>
          <a:off x="1066365" y="-1493"/>
          <a:ext cx="4672024" cy="4672024"/>
        </a:xfrm>
        <a:prstGeom prst="circularArrow">
          <a:avLst>
            <a:gd name="adj1" fmla="val 8238"/>
            <a:gd name="adj2" fmla="val 575188"/>
            <a:gd name="adj3" fmla="val 16860691"/>
            <a:gd name="adj4" fmla="val 14964120"/>
            <a:gd name="adj5" fmla="val 9610"/>
          </a:avLst>
        </a:prstGeom>
        <a:solidFill>
          <a:srgbClr val="E31C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78390035-DEAE-4D2E-AC2D-0F3EA098A926}" type="datetimeFigureOut">
              <a:rPr lang="en-GB" smtClean="0"/>
              <a:t>27/05/2021</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DDF3FA65-6E95-4A3A-AE7A-B7AB1D4015B8}" type="slidenum">
              <a:rPr lang="en-GB" smtClean="0"/>
              <a:t>‹#›</a:t>
            </a:fld>
            <a:endParaRPr lang="en-GB"/>
          </a:p>
        </p:txBody>
      </p:sp>
    </p:spTree>
    <p:extLst>
      <p:ext uri="{BB962C8B-B14F-4D97-AF65-F5344CB8AC3E}">
        <p14:creationId xmlns:p14="http://schemas.microsoft.com/office/powerpoint/2010/main" val="284452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elegraph.co.uk/news/2021/05/08/lockdowns-hidden-toll-million-schoolchildren-year-will-need/"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telegraph.co.uk/news/2021/04/18/closing-playgrounds-covid-has-fuelled-pandemic-mental-health/"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guardian.com/society/childr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3FA65-6E95-4A3A-AE7A-B7AB1D4015B8}" type="slidenum">
              <a:rPr lang="en-GB" smtClean="0"/>
              <a:t>1</a:t>
            </a:fld>
            <a:endParaRPr lang="en-GB"/>
          </a:p>
        </p:txBody>
      </p:sp>
    </p:spTree>
    <p:extLst>
      <p:ext uri="{BB962C8B-B14F-4D97-AF65-F5344CB8AC3E}">
        <p14:creationId xmlns:p14="http://schemas.microsoft.com/office/powerpoint/2010/main" val="178704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10</a:t>
            </a:fld>
            <a:endParaRPr lang="en-US"/>
          </a:p>
        </p:txBody>
      </p:sp>
    </p:spTree>
    <p:extLst>
      <p:ext uri="{BB962C8B-B14F-4D97-AF65-F5344CB8AC3E}">
        <p14:creationId xmlns:p14="http://schemas.microsoft.com/office/powerpoint/2010/main" val="373619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F3FA65-6E95-4A3A-AE7A-B7AB1D4015B8}" type="slidenum">
              <a:rPr lang="en-GB" smtClean="0"/>
              <a:t>11</a:t>
            </a:fld>
            <a:endParaRPr lang="en-GB"/>
          </a:p>
        </p:txBody>
      </p:sp>
    </p:spTree>
    <p:extLst>
      <p:ext uri="{BB962C8B-B14F-4D97-AF65-F5344CB8AC3E}">
        <p14:creationId xmlns:p14="http://schemas.microsoft.com/office/powerpoint/2010/main" val="184192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3FA65-6E95-4A3A-AE7A-B7AB1D4015B8}" type="slidenum">
              <a:rPr lang="en-GB" smtClean="0"/>
              <a:t>12</a:t>
            </a:fld>
            <a:endParaRPr lang="en-GB"/>
          </a:p>
        </p:txBody>
      </p:sp>
    </p:spTree>
    <p:extLst>
      <p:ext uri="{BB962C8B-B14F-4D97-AF65-F5344CB8AC3E}">
        <p14:creationId xmlns:p14="http://schemas.microsoft.com/office/powerpoint/2010/main" val="181194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220255-2D7F-461D-8EE8-AEDD63ABBA04}" type="slidenum">
              <a:rPr lang="en-GB" smtClean="0"/>
              <a:t>13</a:t>
            </a:fld>
            <a:endParaRPr lang="en-GB"/>
          </a:p>
        </p:txBody>
      </p:sp>
    </p:spTree>
    <p:extLst>
      <p:ext uri="{BB962C8B-B14F-4D97-AF65-F5344CB8AC3E}">
        <p14:creationId xmlns:p14="http://schemas.microsoft.com/office/powerpoint/2010/main" val="7294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220255-2D7F-461D-8EE8-AEDD63ABBA04}" type="slidenum">
              <a:rPr lang="en-GB" smtClean="0"/>
              <a:t>14</a:t>
            </a:fld>
            <a:endParaRPr lang="en-GB"/>
          </a:p>
        </p:txBody>
      </p:sp>
    </p:spTree>
    <p:extLst>
      <p:ext uri="{BB962C8B-B14F-4D97-AF65-F5344CB8AC3E}">
        <p14:creationId xmlns:p14="http://schemas.microsoft.com/office/powerpoint/2010/main" val="7294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GB" b="0" i="0" dirty="0">
              <a:solidFill>
                <a:srgbClr val="000000"/>
              </a:solidFill>
              <a:effectLst/>
              <a:latin typeface="FS Albert Web Light"/>
            </a:endParaRPr>
          </a:p>
        </p:txBody>
      </p:sp>
      <p:sp>
        <p:nvSpPr>
          <p:cNvPr id="4" name="Slide Number Placeholder 3"/>
          <p:cNvSpPr>
            <a:spLocks noGrp="1"/>
          </p:cNvSpPr>
          <p:nvPr>
            <p:ph type="sldNum" sz="quarter" idx="5"/>
          </p:nvPr>
        </p:nvSpPr>
        <p:spPr/>
        <p:txBody>
          <a:bodyPr/>
          <a:lstStyle/>
          <a:p>
            <a:fld id="{4501A0F1-6387-944A-8EDE-D156E59E7AFE}" type="slidenum">
              <a:rPr lang="en-US" smtClean="0"/>
              <a:t>15</a:t>
            </a:fld>
            <a:endParaRPr lang="en-US"/>
          </a:p>
        </p:txBody>
      </p:sp>
    </p:spTree>
    <p:extLst>
      <p:ext uri="{BB962C8B-B14F-4D97-AF65-F5344CB8AC3E}">
        <p14:creationId xmlns:p14="http://schemas.microsoft.com/office/powerpoint/2010/main" val="334804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GB" b="0" i="0" dirty="0">
              <a:solidFill>
                <a:srgbClr val="000000"/>
              </a:solidFill>
              <a:effectLst/>
              <a:latin typeface="FS Albert Web Light"/>
            </a:endParaRPr>
          </a:p>
        </p:txBody>
      </p:sp>
      <p:sp>
        <p:nvSpPr>
          <p:cNvPr id="4" name="Slide Number Placeholder 3"/>
          <p:cNvSpPr>
            <a:spLocks noGrp="1"/>
          </p:cNvSpPr>
          <p:nvPr>
            <p:ph type="sldNum" sz="quarter" idx="5"/>
          </p:nvPr>
        </p:nvSpPr>
        <p:spPr/>
        <p:txBody>
          <a:bodyPr/>
          <a:lstStyle/>
          <a:p>
            <a:fld id="{4501A0F1-6387-944A-8EDE-D156E59E7AFE}" type="slidenum">
              <a:rPr lang="en-US" smtClean="0"/>
              <a:t>16</a:t>
            </a:fld>
            <a:endParaRPr lang="en-US"/>
          </a:p>
        </p:txBody>
      </p:sp>
    </p:spTree>
    <p:extLst>
      <p:ext uri="{BB962C8B-B14F-4D97-AF65-F5344CB8AC3E}">
        <p14:creationId xmlns:p14="http://schemas.microsoft.com/office/powerpoint/2010/main" val="119238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3FA65-6E95-4A3A-AE7A-B7AB1D4015B8}" type="slidenum">
              <a:rPr lang="en-GB" smtClean="0"/>
              <a:t>17</a:t>
            </a:fld>
            <a:endParaRPr lang="en-GB"/>
          </a:p>
        </p:txBody>
      </p:sp>
    </p:spTree>
    <p:extLst>
      <p:ext uri="{BB962C8B-B14F-4D97-AF65-F5344CB8AC3E}">
        <p14:creationId xmlns:p14="http://schemas.microsoft.com/office/powerpoint/2010/main" val="418805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924C91-C141-4960-8CB4-2BD8AFAAD3F9}" type="slidenum">
              <a:rPr lang="en-GB" smtClean="0"/>
              <a:t>18</a:t>
            </a:fld>
            <a:endParaRPr lang="en-GB"/>
          </a:p>
        </p:txBody>
      </p:sp>
    </p:spTree>
    <p:extLst>
      <p:ext uri="{BB962C8B-B14F-4D97-AF65-F5344CB8AC3E}">
        <p14:creationId xmlns:p14="http://schemas.microsoft.com/office/powerpoint/2010/main" val="392381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DF3FA65-6E95-4A3A-AE7A-B7AB1D4015B8}" type="slidenum">
              <a:rPr lang="en-GB" smtClean="0"/>
              <a:t>19</a:t>
            </a:fld>
            <a:endParaRPr lang="en-GB"/>
          </a:p>
        </p:txBody>
      </p:sp>
    </p:spTree>
    <p:extLst>
      <p:ext uri="{BB962C8B-B14F-4D97-AF65-F5344CB8AC3E}">
        <p14:creationId xmlns:p14="http://schemas.microsoft.com/office/powerpoint/2010/main" val="9664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3FA65-6E95-4A3A-AE7A-B7AB1D4015B8}" type="slidenum">
              <a:rPr lang="en-GB" smtClean="0"/>
              <a:t>2</a:t>
            </a:fld>
            <a:endParaRPr lang="en-GB"/>
          </a:p>
        </p:txBody>
      </p:sp>
    </p:spTree>
    <p:extLst>
      <p:ext uri="{BB962C8B-B14F-4D97-AF65-F5344CB8AC3E}">
        <p14:creationId xmlns:p14="http://schemas.microsoft.com/office/powerpoint/2010/main" val="1856043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C220255-2D7F-461D-8EE8-AEDD63ABBA04}" type="slidenum">
              <a:rPr lang="en-GB" smtClean="0"/>
              <a:t>20</a:t>
            </a:fld>
            <a:endParaRPr lang="en-GB"/>
          </a:p>
        </p:txBody>
      </p:sp>
    </p:spTree>
    <p:extLst>
      <p:ext uri="{BB962C8B-B14F-4D97-AF65-F5344CB8AC3E}">
        <p14:creationId xmlns:p14="http://schemas.microsoft.com/office/powerpoint/2010/main" val="106314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220255-2D7F-461D-8EE8-AEDD63ABBA04}" type="slidenum">
              <a:rPr lang="en-GB" smtClean="0"/>
              <a:t>21</a:t>
            </a:fld>
            <a:endParaRPr lang="en-GB"/>
          </a:p>
        </p:txBody>
      </p:sp>
    </p:spTree>
    <p:extLst>
      <p:ext uri="{BB962C8B-B14F-4D97-AF65-F5344CB8AC3E}">
        <p14:creationId xmlns:p14="http://schemas.microsoft.com/office/powerpoint/2010/main" val="91708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F3FA65-6E95-4A3A-AE7A-B7AB1D4015B8}" type="slidenum">
              <a:rPr lang="en-GB" smtClean="0"/>
              <a:t>22</a:t>
            </a:fld>
            <a:endParaRPr lang="en-GB"/>
          </a:p>
        </p:txBody>
      </p:sp>
    </p:spTree>
    <p:extLst>
      <p:ext uri="{BB962C8B-B14F-4D97-AF65-F5344CB8AC3E}">
        <p14:creationId xmlns:p14="http://schemas.microsoft.com/office/powerpoint/2010/main" val="265296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220255-2D7F-461D-8EE8-AEDD63ABBA04}" type="slidenum">
              <a:rPr lang="en-GB" smtClean="0"/>
              <a:t>23</a:t>
            </a:fld>
            <a:endParaRPr lang="en-GB"/>
          </a:p>
        </p:txBody>
      </p:sp>
    </p:spTree>
    <p:extLst>
      <p:ext uri="{BB962C8B-B14F-4D97-AF65-F5344CB8AC3E}">
        <p14:creationId xmlns:p14="http://schemas.microsoft.com/office/powerpoint/2010/main" val="576274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220255-2D7F-461D-8EE8-AEDD63ABBA04}" type="slidenum">
              <a:rPr lang="en-GB" smtClean="0"/>
              <a:t>24</a:t>
            </a:fld>
            <a:endParaRPr lang="en-GB"/>
          </a:p>
        </p:txBody>
      </p:sp>
    </p:spTree>
    <p:extLst>
      <p:ext uri="{BB962C8B-B14F-4D97-AF65-F5344CB8AC3E}">
        <p14:creationId xmlns:p14="http://schemas.microsoft.com/office/powerpoint/2010/main" val="3508738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Riverside School, </a:t>
            </a:r>
            <a:r>
              <a:rPr lang="en-GB" sz="1200" b="1" kern="1200" dirty="0" err="1">
                <a:solidFill>
                  <a:schemeClr val="tx1"/>
                </a:solidFill>
                <a:effectLst/>
                <a:latin typeface="+mn-lt"/>
                <a:ea typeface="+mn-ea"/>
                <a:cs typeface="+mn-cs"/>
              </a:rPr>
              <a:t>Co.Antrim</a:t>
            </a:r>
            <a:r>
              <a:rPr lang="en-GB" sz="1200" b="1" kern="1200" dirty="0">
                <a:solidFill>
                  <a:schemeClr val="tx1"/>
                </a:solidFill>
                <a:effectLst/>
                <a:latin typeface="+mn-lt"/>
                <a:ea typeface="+mn-ea"/>
                <a:cs typeface="+mn-cs"/>
              </a:rPr>
              <a:t>, Northern Ireland (Special)</a:t>
            </a:r>
            <a:r>
              <a:rPr lang="en-GB" sz="1200" kern="1200" dirty="0">
                <a:solidFill>
                  <a:schemeClr val="tx1"/>
                </a:solidFill>
                <a:effectLst/>
                <a:latin typeface="+mn-lt"/>
                <a:ea typeface="+mn-ea"/>
                <a:cs typeface="+mn-cs"/>
              </a:rPr>
              <a:t>- are working with pupils to co-create sanctuaries in school. Focusing on creating a sports sanctuary outside and a sensory sanctuary inside, they are designing activities that either calm or alert pupils. Their</a:t>
            </a:r>
            <a:r>
              <a:rPr lang="en-US" sz="1200" kern="1200" dirty="0">
                <a:solidFill>
                  <a:schemeClr val="tx1"/>
                </a:solidFill>
                <a:effectLst/>
                <a:latin typeface="+mn-lt"/>
                <a:ea typeface="+mn-ea"/>
                <a:cs typeface="+mn-cs"/>
              </a:rPr>
              <a:t> sports sanctuary has green space, trees and the relaxing sounds of nature and encompasses individual and group activities with opportunities to learn new skills. There is a focus on pupil led activities and physical exercise.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Clare Mount Specialist Sports College, Wirral, Merseyside</a:t>
            </a:r>
            <a:r>
              <a:rPr lang="en-GB" sz="1200" kern="1200" dirty="0">
                <a:solidFill>
                  <a:schemeClr val="tx1"/>
                </a:solidFill>
                <a:effectLst/>
                <a:latin typeface="+mn-lt"/>
                <a:ea typeface="+mn-ea"/>
                <a:cs typeface="+mn-cs"/>
              </a:rPr>
              <a:t>- have developed a menu of activities designed to be undertaken in 5-minute bursts and chosen by their pupils that stimulate vestibular or proprioceptive senses. These include:</a:t>
            </a:r>
          </a:p>
          <a:p>
            <a:pPr lvl="0"/>
            <a:r>
              <a:rPr lang="en-US" sz="1200" u="sng" kern="1200" dirty="0">
                <a:solidFill>
                  <a:schemeClr val="tx1"/>
                </a:solidFill>
                <a:effectLst/>
                <a:latin typeface="+mn-lt"/>
                <a:ea typeface="+mn-ea"/>
                <a:cs typeface="+mn-cs"/>
              </a:rPr>
              <a:t>Linear vestibular</a:t>
            </a:r>
            <a:r>
              <a:rPr lang="en-US" sz="1200" kern="1200" dirty="0">
                <a:solidFill>
                  <a:schemeClr val="tx1"/>
                </a:solidFill>
                <a:effectLst/>
                <a:latin typeface="+mn-lt"/>
                <a:ea typeface="+mn-ea"/>
                <a:cs typeface="+mn-cs"/>
              </a:rPr>
              <a:t>: rowing machines, trampoline, football passing and basketball dribbling activities with a teaching assistant, a walk on the field out to the Forest School site, throwing a Vortex howler on the field or bowling at a playground target, using the playground gym equipment, the playground swing or the indoor sensory room.</a:t>
            </a:r>
            <a:endParaRPr lang="en-GB"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Proprioceptive:</a:t>
            </a:r>
            <a:r>
              <a:rPr lang="en-US" sz="1200" kern="1200" dirty="0">
                <a:solidFill>
                  <a:schemeClr val="tx1"/>
                </a:solidFill>
                <a:effectLst/>
                <a:latin typeface="+mn-lt"/>
                <a:ea typeface="+mn-ea"/>
                <a:cs typeface="+mn-cs"/>
              </a:rPr>
              <a:t> Cycling, in-line skating, scootering, therapy ball activities, scoot boarding and using Forest School as a movement break e.g. joining in with some wood-chopping or fence removal.</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Sandbach School (Alternative Provision), South Cheshire</a:t>
            </a:r>
            <a:r>
              <a:rPr lang="en-GB" sz="1200" kern="1200" dirty="0">
                <a:solidFill>
                  <a:schemeClr val="tx1"/>
                </a:solidFill>
                <a:effectLst/>
                <a:latin typeface="+mn-lt"/>
                <a:ea typeface="+mn-ea"/>
                <a:cs typeface="+mn-cs"/>
              </a:rPr>
              <a:t>-focus on outdoor education and climbing spaces to support pupils with letting off steam by being outside and physically exerting themselves.</a:t>
            </a:r>
          </a:p>
          <a:p>
            <a:r>
              <a:rPr lang="en-GB" sz="1200" b="1" kern="1200" dirty="0">
                <a:solidFill>
                  <a:schemeClr val="tx1"/>
                </a:solidFill>
                <a:effectLst/>
                <a:latin typeface="+mn-lt"/>
                <a:ea typeface="+mn-ea"/>
                <a:cs typeface="+mn-cs"/>
              </a:rPr>
              <a:t>Lawnswood Campus (Alternative Provision), Wolverhampton</a:t>
            </a:r>
            <a:r>
              <a:rPr lang="en-GB" sz="1200" kern="1200" dirty="0">
                <a:solidFill>
                  <a:schemeClr val="tx1"/>
                </a:solidFill>
                <a:effectLst/>
                <a:latin typeface="+mn-lt"/>
                <a:ea typeface="+mn-ea"/>
                <a:cs typeface="+mn-cs"/>
              </a:rPr>
              <a:t>-have created dedicated sport sanctuaries drawing upon pupils’ interests, such as boxing. Pads are provided that enable pupils to visit the sanctuary if they need to ‘take 5’ before returning back to class engaged and ready to learn. </a:t>
            </a:r>
          </a:p>
          <a:p>
            <a:r>
              <a:rPr lang="en-GB" sz="1200" b="1" kern="1200" dirty="0" err="1">
                <a:solidFill>
                  <a:schemeClr val="tx1"/>
                </a:solidFill>
                <a:effectLst/>
                <a:latin typeface="+mn-lt"/>
                <a:ea typeface="+mn-ea"/>
                <a:cs typeface="+mn-cs"/>
              </a:rPr>
              <a:t>Alfriston</a:t>
            </a:r>
            <a:r>
              <a:rPr lang="en-GB" sz="1200" b="1" kern="1200" dirty="0">
                <a:solidFill>
                  <a:schemeClr val="tx1"/>
                </a:solidFill>
                <a:effectLst/>
                <a:latin typeface="+mn-lt"/>
                <a:ea typeface="+mn-ea"/>
                <a:cs typeface="+mn-cs"/>
              </a:rPr>
              <a:t> School, Buckinghamshire</a:t>
            </a:r>
            <a:r>
              <a:rPr lang="en-GB" sz="1200" kern="1200" dirty="0">
                <a:solidFill>
                  <a:schemeClr val="tx1"/>
                </a:solidFill>
                <a:effectLst/>
                <a:latin typeface="+mn-lt"/>
                <a:ea typeface="+mn-ea"/>
                <a:cs typeface="+mn-cs"/>
              </a:rPr>
              <a:t> created wellbeing walks that pupils know they can participate in at break and lunchtimes, designed to boost mood and overall wellbeing through activity. </a:t>
            </a:r>
          </a:p>
          <a:p>
            <a:r>
              <a:rPr lang="en-GB" sz="1200" b="1" kern="1200" dirty="0">
                <a:solidFill>
                  <a:schemeClr val="tx1"/>
                </a:solidFill>
                <a:effectLst/>
                <a:latin typeface="+mn-lt"/>
                <a:ea typeface="+mn-ea"/>
                <a:cs typeface="+mn-cs"/>
              </a:rPr>
              <a:t>Foxfield School, Birkenhead (Special)</a:t>
            </a:r>
            <a:r>
              <a:rPr lang="en-GB" sz="1200" kern="1200" dirty="0">
                <a:solidFill>
                  <a:schemeClr val="tx1"/>
                </a:solidFill>
                <a:effectLst/>
                <a:latin typeface="+mn-lt"/>
                <a:ea typeface="+mn-ea"/>
                <a:cs typeface="+mn-cs"/>
              </a:rPr>
              <a:t>- Use the pool as their sport sanctuary. Pupils share that swimming can provide a sense of freedom in a different environment not found elsewhere. </a:t>
            </a:r>
          </a:p>
          <a:p>
            <a:r>
              <a:rPr lang="en-GB" sz="1200" b="1" kern="1200" dirty="0">
                <a:solidFill>
                  <a:schemeClr val="tx1"/>
                </a:solidFill>
                <a:effectLst/>
                <a:latin typeface="+mn-lt"/>
                <a:ea typeface="+mn-ea"/>
                <a:cs typeface="+mn-cs"/>
              </a:rPr>
              <a:t>Baxter College, Worcestershire (Secondary Mainstream)</a:t>
            </a:r>
            <a:r>
              <a:rPr lang="en-GB" sz="1200" kern="1200" dirty="0">
                <a:solidFill>
                  <a:schemeClr val="tx1"/>
                </a:solidFill>
                <a:effectLst/>
                <a:latin typeface="+mn-lt"/>
                <a:ea typeface="+mn-ea"/>
                <a:cs typeface="+mn-cs"/>
              </a:rPr>
              <a:t> Lunch ‘</a:t>
            </a:r>
            <a:r>
              <a:rPr lang="en-GB" sz="1200" kern="1200" dirty="0" err="1">
                <a:solidFill>
                  <a:schemeClr val="tx1"/>
                </a:solidFill>
                <a:effectLst/>
                <a:latin typeface="+mn-lt"/>
                <a:ea typeface="+mn-ea"/>
                <a:cs typeface="+mn-cs"/>
              </a:rPr>
              <a:t>astro</a:t>
            </a:r>
            <a:r>
              <a:rPr lang="en-GB" sz="1200" kern="1200" dirty="0">
                <a:solidFill>
                  <a:schemeClr val="tx1"/>
                </a:solidFill>
                <a:effectLst/>
                <a:latin typeface="+mn-lt"/>
                <a:ea typeface="+mn-ea"/>
                <a:cs typeface="+mn-cs"/>
              </a:rPr>
              <a:t> time’ creates the space for pupils to be physically active in an outdoor space that provides opportunity for positive relationships to be established between staff and students. </a:t>
            </a:r>
          </a:p>
          <a:p>
            <a:r>
              <a:rPr lang="en-GB" sz="1200" b="1" kern="1200" dirty="0">
                <a:solidFill>
                  <a:schemeClr val="tx1"/>
                </a:solidFill>
                <a:effectLst/>
                <a:latin typeface="+mn-lt"/>
                <a:ea typeface="+mn-ea"/>
                <a:cs typeface="+mn-cs"/>
              </a:rPr>
              <a:t>Whitfield Aspen School</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Dover</a:t>
            </a:r>
            <a:r>
              <a:rPr lang="en-GB" sz="1200" kern="1200" dirty="0">
                <a:solidFill>
                  <a:schemeClr val="tx1"/>
                </a:solidFill>
                <a:effectLst/>
                <a:latin typeface="+mn-lt"/>
                <a:ea typeface="+mn-ea"/>
                <a:cs typeface="+mn-cs"/>
              </a:rPr>
              <a:t>- Recognised that whilst they have sensory spaces in school, there was a need to create a sanctuary for pupils who just want and need to move. This has been established outdoors in the school grounds.</a:t>
            </a:r>
          </a:p>
          <a:p>
            <a:endParaRPr lang="en-GB" dirty="0"/>
          </a:p>
        </p:txBody>
      </p:sp>
      <p:sp>
        <p:nvSpPr>
          <p:cNvPr id="4" name="Slide Number Placeholder 3"/>
          <p:cNvSpPr>
            <a:spLocks noGrp="1"/>
          </p:cNvSpPr>
          <p:nvPr>
            <p:ph type="sldNum" sz="quarter" idx="5"/>
          </p:nvPr>
        </p:nvSpPr>
        <p:spPr/>
        <p:txBody>
          <a:bodyPr/>
          <a:lstStyle/>
          <a:p>
            <a:fld id="{7C220255-2D7F-461D-8EE8-AEDD63ABBA04}" type="slidenum">
              <a:rPr lang="en-GB" smtClean="0"/>
              <a:t>25</a:t>
            </a:fld>
            <a:endParaRPr lang="en-GB"/>
          </a:p>
        </p:txBody>
      </p:sp>
    </p:spTree>
    <p:extLst>
      <p:ext uri="{BB962C8B-B14F-4D97-AF65-F5344CB8AC3E}">
        <p14:creationId xmlns:p14="http://schemas.microsoft.com/office/powerpoint/2010/main" val="3612392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err="1">
                <a:latin typeface="Arial" panose="020B0604020202020204" pitchFamily="34" charset="0"/>
                <a:cs typeface="Arial" panose="020B0604020202020204" pitchFamily="34" charset="0"/>
              </a:rPr>
              <a:t>Lawnswood</a:t>
            </a:r>
            <a:r>
              <a:rPr lang="en-GB" sz="1200" b="1" dirty="0">
                <a:latin typeface="Arial" panose="020B0604020202020204" pitchFamily="34" charset="0"/>
                <a:cs typeface="Arial" panose="020B0604020202020204" pitchFamily="34" charset="0"/>
              </a:rPr>
              <a:t> Campus (Alternative Provision), Wolverhampton</a:t>
            </a:r>
            <a:r>
              <a:rPr lang="en-GB" sz="1200" dirty="0">
                <a:latin typeface="Arial" panose="020B0604020202020204" pitchFamily="34" charset="0"/>
                <a:cs typeface="Arial" panose="020B0604020202020204" pitchFamily="34" charset="0"/>
              </a:rPr>
              <a:t>-dedicated sport sanctuaries drawing upon interests, such as boxing. </a:t>
            </a:r>
          </a:p>
          <a:p>
            <a:endParaRPr lang="en-GB" dirty="0"/>
          </a:p>
        </p:txBody>
      </p:sp>
      <p:sp>
        <p:nvSpPr>
          <p:cNvPr id="4" name="Slide Number Placeholder 3"/>
          <p:cNvSpPr>
            <a:spLocks noGrp="1"/>
          </p:cNvSpPr>
          <p:nvPr>
            <p:ph type="sldNum" sz="quarter" idx="5"/>
          </p:nvPr>
        </p:nvSpPr>
        <p:spPr/>
        <p:txBody>
          <a:bodyPr/>
          <a:lstStyle/>
          <a:p>
            <a:fld id="{7C220255-2D7F-461D-8EE8-AEDD63ABBA04}" type="slidenum">
              <a:rPr lang="en-GB" smtClean="0"/>
              <a:t>26</a:t>
            </a:fld>
            <a:endParaRPr lang="en-GB"/>
          </a:p>
        </p:txBody>
      </p:sp>
    </p:spTree>
    <p:extLst>
      <p:ext uri="{BB962C8B-B14F-4D97-AF65-F5344CB8AC3E}">
        <p14:creationId xmlns:p14="http://schemas.microsoft.com/office/powerpoint/2010/main" val="330415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dirty="0"/>
              <a:t>Primary schools- wellbeing was second after location </a:t>
            </a:r>
            <a:r>
              <a:rPr lang="en-GB" dirty="0">
                <a:solidFill>
                  <a:srgbClr val="495966"/>
                </a:solidFill>
                <a:latin typeface="AvenirNextW01"/>
              </a:rPr>
              <a:t>Ofsted rating (51%), facilities (46%) and then enrichment programmes offered by the school (43%) </a:t>
            </a:r>
            <a:endParaRPr lang="en-GB" sz="1300" dirty="0"/>
          </a:p>
          <a:p>
            <a:pPr defTabSz="966155">
              <a:defRPr/>
            </a:pPr>
            <a:r>
              <a:rPr lang="en-GB" sz="1300" dirty="0"/>
              <a:t>Secondary schools it was first </a:t>
            </a:r>
          </a:p>
          <a:p>
            <a:pPr defTabSz="966155">
              <a:defRPr/>
            </a:pPr>
            <a:r>
              <a:rPr lang="en-GB" dirty="0">
                <a:solidFill>
                  <a:srgbClr val="495966"/>
                </a:solidFill>
                <a:latin typeface="AvenirNextW01"/>
              </a:rPr>
              <a:t>Two out of three parents (68%) agreed or strongly agreed that they would like to see</a:t>
            </a:r>
            <a:r>
              <a:rPr lang="en-GB" b="1" dirty="0">
                <a:solidFill>
                  <a:srgbClr val="495966"/>
                </a:solidFill>
                <a:latin typeface="AvenirNextW01"/>
              </a:rPr>
              <a:t> more information on what schools were doing to support the wellbeing</a:t>
            </a:r>
            <a:r>
              <a:rPr lang="en-GB" dirty="0">
                <a:solidFill>
                  <a:srgbClr val="495966"/>
                </a:solidFill>
                <a:latin typeface="AvenirNextW01"/>
              </a:rPr>
              <a:t> </a:t>
            </a:r>
            <a:r>
              <a:rPr lang="en-GB" b="1" dirty="0">
                <a:solidFill>
                  <a:srgbClr val="495966"/>
                </a:solidFill>
                <a:latin typeface="AvenirNextW01"/>
              </a:rPr>
              <a:t>of pupils</a:t>
            </a:r>
            <a:r>
              <a:rPr lang="en-GB" dirty="0">
                <a:solidFill>
                  <a:srgbClr val="495966"/>
                </a:solidFill>
                <a:latin typeface="AvenirNextW01"/>
              </a:rPr>
              <a:t> and 70% said it should be easier to find this out. In contrast, less than half of parents (43%) said they currently felt well </a:t>
            </a:r>
            <a:r>
              <a:rPr lang="en-GB" b="1" dirty="0">
                <a:solidFill>
                  <a:srgbClr val="495966"/>
                </a:solidFill>
                <a:latin typeface="AvenirNextW01"/>
              </a:rPr>
              <a:t>informed on what their child’s school was doing to support wellbeing</a:t>
            </a:r>
            <a:r>
              <a:rPr lang="en-GB" dirty="0">
                <a:solidFill>
                  <a:srgbClr val="495966"/>
                </a:solidFill>
                <a:latin typeface="AvenirNextW01"/>
              </a:rPr>
              <a:t> </a:t>
            </a:r>
          </a:p>
          <a:p>
            <a:pPr defTabSz="966155">
              <a:defRPr/>
            </a:pPr>
            <a:endParaRPr lang="en-GB" dirty="0">
              <a:solidFill>
                <a:srgbClr val="495966"/>
              </a:solidFill>
              <a:latin typeface="AvenirNextW01"/>
            </a:endParaRPr>
          </a:p>
          <a:p>
            <a:pPr defTabSz="966155">
              <a:defRPr/>
            </a:pPr>
            <a:r>
              <a:rPr lang="en-GB" dirty="0">
                <a:solidFill>
                  <a:srgbClr val="495966"/>
                </a:solidFill>
                <a:latin typeface="AvenirNextW01"/>
              </a:rPr>
              <a:t>Ofsted research parents 2021</a:t>
            </a:r>
          </a:p>
          <a:p>
            <a:pPr marL="0" marR="0" lvl="0" indent="0" algn="l" defTabSz="966155"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Two thirds of parents report being concerned about the impact of COVID-19 on their child’s learning loss (67%). This is followed by concern over mental health (65%) and physical health (45%).</a:t>
            </a:r>
          </a:p>
          <a:p>
            <a:pPr defTabSz="966155">
              <a:defRPr/>
            </a:pPr>
            <a:endParaRPr lang="en-GB" dirty="0">
              <a:solidFill>
                <a:srgbClr val="495966"/>
              </a:solidFill>
              <a:latin typeface="AvenirNextW01"/>
            </a:endParaRPr>
          </a:p>
          <a:p>
            <a:endParaRPr lang="en-GB" dirty="0"/>
          </a:p>
        </p:txBody>
      </p:sp>
      <p:sp>
        <p:nvSpPr>
          <p:cNvPr id="4" name="Slide Number Placeholder 3"/>
          <p:cNvSpPr>
            <a:spLocks noGrp="1"/>
          </p:cNvSpPr>
          <p:nvPr>
            <p:ph type="sldNum" sz="quarter" idx="5"/>
          </p:nvPr>
        </p:nvSpPr>
        <p:spPr/>
        <p:txBody>
          <a:bodyPr/>
          <a:lstStyle/>
          <a:p>
            <a:fld id="{7C220255-2D7F-461D-8EE8-AEDD63ABBA04}" type="slidenum">
              <a:rPr lang="en-GB" smtClean="0"/>
              <a:t>27</a:t>
            </a:fld>
            <a:endParaRPr lang="en-GB"/>
          </a:p>
        </p:txBody>
      </p:sp>
    </p:spTree>
    <p:extLst>
      <p:ext uri="{BB962C8B-B14F-4D97-AF65-F5344CB8AC3E}">
        <p14:creationId xmlns:p14="http://schemas.microsoft.com/office/powerpoint/2010/main" val="2275804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F3FA65-6E95-4A3A-AE7A-B7AB1D4015B8}" type="slidenum">
              <a:rPr lang="en-GB" smtClean="0"/>
              <a:t>28</a:t>
            </a:fld>
            <a:endParaRPr lang="en-GB"/>
          </a:p>
        </p:txBody>
      </p:sp>
    </p:spTree>
    <p:extLst>
      <p:ext uri="{BB962C8B-B14F-4D97-AF65-F5344CB8AC3E}">
        <p14:creationId xmlns:p14="http://schemas.microsoft.com/office/powerpoint/2010/main" val="245108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3FA65-6E95-4A3A-AE7A-B7AB1D4015B8}" type="slidenum">
              <a:rPr lang="en-GB" smtClean="0"/>
              <a:t>3</a:t>
            </a:fld>
            <a:endParaRPr lang="en-GB"/>
          </a:p>
        </p:txBody>
      </p:sp>
    </p:spTree>
    <p:extLst>
      <p:ext uri="{BB962C8B-B14F-4D97-AF65-F5344CB8AC3E}">
        <p14:creationId xmlns:p14="http://schemas.microsoft.com/office/powerpoint/2010/main" val="155152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4</a:t>
            </a:fld>
            <a:endParaRPr lang="en-US"/>
          </a:p>
        </p:txBody>
      </p:sp>
    </p:spTree>
    <p:extLst>
      <p:ext uri="{BB962C8B-B14F-4D97-AF65-F5344CB8AC3E}">
        <p14:creationId xmlns:p14="http://schemas.microsoft.com/office/powerpoint/2010/main" val="155312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The “horrific” impact of the third national lockdown has been laid bare in a major new study which found that 84 per cent of schools have identified a decline in children’s physical fitness and two thirds thought that pupils had gained excessive weight.</a:t>
            </a:r>
          </a:p>
          <a:p>
            <a:pPr fontAlgn="base"/>
            <a:r>
              <a:rPr lang="en-GB" sz="1200" b="0" i="0" kern="1200" dirty="0">
                <a:solidFill>
                  <a:schemeClr val="tx1"/>
                </a:solidFill>
                <a:effectLst/>
                <a:latin typeface="+mn-lt"/>
                <a:ea typeface="+mn-ea"/>
                <a:cs typeface="+mn-cs"/>
              </a:rPr>
              <a:t>The survey, which was commissioned by the Schools Active Movement, and is the largest analysis of how the winter lockdown impacted young people, also </a:t>
            </a:r>
            <a:r>
              <a:rPr lang="en-GB" sz="1200" b="0" i="0" kern="1200" dirty="0">
                <a:solidFill>
                  <a:schemeClr val="tx1"/>
                </a:solidFill>
                <a:effectLst/>
                <a:latin typeface="+mn-lt"/>
                <a:ea typeface="+mn-ea"/>
                <a:cs typeface="+mn-cs"/>
                <a:hlinkClick r:id="rId3"/>
              </a:rPr>
              <a:t>records alarming drops in pupil resilience, activity levels, social interaction</a:t>
            </a:r>
            <a:r>
              <a:rPr lang="en-GB" sz="1200" b="0" i="0" kern="1200" dirty="0">
                <a:solidFill>
                  <a:schemeClr val="tx1"/>
                </a:solidFill>
                <a:effectLst/>
                <a:latin typeface="+mn-lt"/>
                <a:ea typeface="+mn-ea"/>
                <a:cs typeface="+mn-cs"/>
              </a:rPr>
              <a:t> and fundamental movement skills.</a:t>
            </a:r>
          </a:p>
          <a:p>
            <a:pPr fontAlgn="base"/>
            <a:r>
              <a:rPr lang="en-GB" sz="1200" b="0" i="0" kern="1200" dirty="0">
                <a:solidFill>
                  <a:schemeClr val="tx1"/>
                </a:solidFill>
                <a:effectLst/>
                <a:latin typeface="+mn-lt"/>
                <a:ea typeface="+mn-ea"/>
                <a:cs typeface="+mn-cs"/>
              </a:rPr>
              <a:t>Of 2,647 schools that were surveyed, teachers were asked to score how children had returned from nine weeks of lockdown between January 4 and March 8 according to a series of key physical and emotional measurements.</a:t>
            </a:r>
          </a:p>
          <a:p>
            <a:pPr fontAlgn="base"/>
            <a:r>
              <a:rPr lang="en-GB" sz="1200" b="0" i="0" kern="1200" dirty="0">
                <a:solidFill>
                  <a:schemeClr val="tx1"/>
                </a:solidFill>
                <a:effectLst/>
                <a:latin typeface="+mn-lt"/>
                <a:ea typeface="+mn-ea"/>
                <a:cs typeface="+mn-cs"/>
              </a:rPr>
              <a:t>On the physical, 84 per cent of schools judged that children had experienced a decline in fitness, 66 per cent said that children had gained excessive weight and 67 per cent recorded a regression of pupils’ fundamental skills and movement.</a:t>
            </a:r>
          </a:p>
          <a:p>
            <a:pPr fontAlgn="base"/>
            <a:r>
              <a:rPr lang="en-GB" sz="1200" b="0" i="0" kern="1200" dirty="0">
                <a:solidFill>
                  <a:schemeClr val="tx1"/>
                </a:solidFill>
                <a:effectLst/>
                <a:latin typeface="+mn-lt"/>
                <a:ea typeface="+mn-ea"/>
                <a:cs typeface="+mn-cs"/>
              </a:rPr>
              <a:t>Almost two-thirds of schools judged children to have a lower resilience and 60 per cent reported that the general wellbeing of pupils had regressed against an improvement of only 5 per cent.</a:t>
            </a:r>
          </a:p>
          <a:p>
            <a:pPr fontAlgn="base"/>
            <a:r>
              <a:rPr lang="en-GB" sz="1200" b="0" i="0" kern="1200" dirty="0">
                <a:solidFill>
                  <a:schemeClr val="tx1"/>
                </a:solidFill>
                <a:effectLst/>
                <a:latin typeface="+mn-lt"/>
                <a:ea typeface="+mn-ea"/>
                <a:cs typeface="+mn-cs"/>
              </a:rPr>
              <a:t>The survey data also found that</a:t>
            </a:r>
            <a:r>
              <a:rPr lang="en-GB" sz="1200" b="0" i="0" kern="1200" dirty="0">
                <a:solidFill>
                  <a:schemeClr val="tx1"/>
                </a:solidFill>
                <a:effectLst/>
                <a:latin typeface="+mn-lt"/>
                <a:ea typeface="+mn-ea"/>
                <a:cs typeface="+mn-cs"/>
                <a:hlinkClick r:id="rId4"/>
              </a:rPr>
              <a:t> children in urban communities were more likely to have been impacted</a:t>
            </a:r>
            <a:r>
              <a:rPr lang="en-GB" sz="1200" b="0" i="0" kern="1200" dirty="0">
                <a:solidFill>
                  <a:schemeClr val="tx1"/>
                </a:solidFill>
                <a:effectLst/>
                <a:latin typeface="+mn-lt"/>
                <a:ea typeface="+mn-ea"/>
                <a:cs typeface="+mn-cs"/>
              </a:rPr>
              <a:t> than those in rural areas surrounded by more open space.</a:t>
            </a:r>
          </a:p>
          <a:p>
            <a:endParaRPr lang="en-GB" dirty="0"/>
          </a:p>
        </p:txBody>
      </p:sp>
      <p:sp>
        <p:nvSpPr>
          <p:cNvPr id="4" name="Slide Number Placeholder 3"/>
          <p:cNvSpPr>
            <a:spLocks noGrp="1"/>
          </p:cNvSpPr>
          <p:nvPr>
            <p:ph type="sldNum" sz="quarter" idx="5"/>
          </p:nvPr>
        </p:nvSpPr>
        <p:spPr/>
        <p:txBody>
          <a:bodyPr/>
          <a:lstStyle/>
          <a:p>
            <a:fld id="{DDF3FA65-6E95-4A3A-AE7A-B7AB1D4015B8}" type="slidenum">
              <a:rPr lang="en-GB" smtClean="0"/>
              <a:t>5</a:t>
            </a:fld>
            <a:endParaRPr lang="en-GB"/>
          </a:p>
        </p:txBody>
      </p:sp>
    </p:spTree>
    <p:extLst>
      <p:ext uri="{BB962C8B-B14F-4D97-AF65-F5344CB8AC3E}">
        <p14:creationId xmlns:p14="http://schemas.microsoft.com/office/powerpoint/2010/main" val="62620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1E22AA"/>
                </a:solidFill>
                <a:latin typeface="Arial" panose="020B0604020202020204" pitchFamily="34" charset="0"/>
                <a:cs typeface="Arial" panose="020B0604020202020204" pitchFamily="34" charset="0"/>
              </a:rPr>
              <a:t>Save the </a:t>
            </a:r>
            <a:r>
              <a:rPr lang="en-GB" sz="1200" dirty="0">
                <a:solidFill>
                  <a:srgbClr val="1E22A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Children</a:t>
            </a:r>
            <a:r>
              <a:rPr lang="en-GB" sz="1200" dirty="0">
                <a:solidFill>
                  <a:srgbClr val="1E22AA"/>
                </a:solidFill>
                <a:latin typeface="Arial" panose="020B0604020202020204" pitchFamily="34" charset="0"/>
                <a:cs typeface="Arial" panose="020B0604020202020204" pitchFamily="34" charset="0"/>
              </a:rPr>
              <a:t> poll (May 2021) found:</a:t>
            </a:r>
          </a:p>
          <a:p>
            <a:endParaRPr lang="en-GB" sz="1200" dirty="0">
              <a:solidFill>
                <a:srgbClr val="1E22AA"/>
              </a:solidFill>
              <a:latin typeface="Arial" panose="020B0604020202020204" pitchFamily="34" charset="0"/>
              <a:cs typeface="Arial" panose="020B0604020202020204" pitchFamily="34" charset="0"/>
            </a:endParaRPr>
          </a:p>
          <a:p>
            <a:endParaRPr lang="en-GB" sz="1200" dirty="0">
              <a:solidFill>
                <a:srgbClr val="1E22AA"/>
              </a:solidFill>
              <a:latin typeface="Arial" panose="020B0604020202020204" pitchFamily="34" charset="0"/>
              <a:cs typeface="Arial" panose="020B0604020202020204" pitchFamily="34" charset="0"/>
            </a:endParaRPr>
          </a:p>
          <a:p>
            <a:endParaRPr lang="en-GB" sz="1200" dirty="0">
              <a:solidFill>
                <a:srgbClr val="1E22AA"/>
              </a:solidFill>
              <a:latin typeface="Arial" panose="020B0604020202020204" pitchFamily="34" charset="0"/>
              <a:cs typeface="Arial" panose="020B0604020202020204" pitchFamily="34" charset="0"/>
            </a:endParaRPr>
          </a:p>
          <a:p>
            <a:endParaRPr lang="en-GB" sz="1200" dirty="0">
              <a:solidFill>
                <a:srgbClr val="1E22AA"/>
              </a:solidFill>
              <a:latin typeface="Arial" panose="020B0604020202020204" pitchFamily="34" charset="0"/>
              <a:cs typeface="Arial" panose="020B0604020202020204" pitchFamily="34" charset="0"/>
            </a:endParaRPr>
          </a:p>
          <a:p>
            <a:r>
              <a:rPr lang="en-GB" sz="1200" b="0" i="0" kern="1200" dirty="0">
                <a:solidFill>
                  <a:schemeClr val="tx1"/>
                </a:solidFill>
                <a:effectLst/>
                <a:latin typeface="+mn-lt"/>
                <a:ea typeface="+mn-ea"/>
                <a:cs typeface="+mn-cs"/>
              </a:rPr>
              <a:t>The Save the Children survey was carried out by Beano Brain and polled 4,556 children between the ages of seven and 14 between 29 April and 4 May.</a:t>
            </a:r>
            <a:endParaRPr lang="en-GB" sz="1200" dirty="0">
              <a:solidFill>
                <a:srgbClr val="1E22AA"/>
              </a:solidFill>
              <a:latin typeface="Arial" panose="020B0604020202020204" pitchFamily="34" charset="0"/>
              <a:cs typeface="Arial" panose="020B0604020202020204" pitchFamily="34" charset="0"/>
            </a:endParaRPr>
          </a:p>
          <a:p>
            <a:r>
              <a:rPr lang="en-GB" sz="1200" dirty="0">
                <a:solidFill>
                  <a:srgbClr val="1E22AA"/>
                </a:solidFill>
                <a:latin typeface="Arial" panose="020B0604020202020204" pitchFamily="34" charset="0"/>
                <a:cs typeface="Arial" panose="020B0604020202020204" pitchFamily="34" charset="0"/>
              </a:rPr>
              <a:t>More than</a:t>
            </a:r>
          </a:p>
          <a:p>
            <a:r>
              <a:rPr lang="en-GB" sz="1200" dirty="0">
                <a:solidFill>
                  <a:srgbClr val="1E22AA"/>
                </a:solidFill>
                <a:latin typeface="Arial" panose="020B0604020202020204" pitchFamily="34" charset="0"/>
                <a:cs typeface="Arial" panose="020B0604020202020204" pitchFamily="34" charset="0"/>
              </a:rPr>
              <a:t>Half (51%) said they were playing outside with their friends less</a:t>
            </a:r>
          </a:p>
          <a:p>
            <a:r>
              <a:rPr lang="en-GB" sz="1200" dirty="0">
                <a:solidFill>
                  <a:srgbClr val="1E22AA"/>
                </a:solidFill>
                <a:latin typeface="Arial" panose="020B0604020202020204" pitchFamily="34" charset="0"/>
                <a:cs typeface="Arial" panose="020B0604020202020204" pitchFamily="34" charset="0"/>
              </a:rPr>
              <a:t> a third (34%) were playing alone more</a:t>
            </a:r>
          </a:p>
          <a:p>
            <a:r>
              <a:rPr lang="en-GB" sz="1200" dirty="0">
                <a:solidFill>
                  <a:srgbClr val="1E22AA"/>
                </a:solidFill>
                <a:latin typeface="Arial" panose="020B0604020202020204" pitchFamily="34" charset="0"/>
                <a:cs typeface="Arial" panose="020B0604020202020204" pitchFamily="34" charset="0"/>
              </a:rPr>
              <a:t> and almost a quarter (23%) were playing less sport than before. </a:t>
            </a:r>
            <a:r>
              <a:rPr lang="en-GB" sz="1200" dirty="0" err="1">
                <a:solidFill>
                  <a:srgbClr val="1E22AA"/>
                </a:solidFill>
                <a:latin typeface="Arial" panose="020B0604020202020204" pitchFamily="34" charset="0"/>
                <a:cs typeface="Arial" panose="020B0604020202020204" pitchFamily="34" charset="0"/>
              </a:rPr>
              <a:t>closu</a:t>
            </a:r>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6</a:t>
            </a:fld>
            <a:endParaRPr lang="en-US"/>
          </a:p>
        </p:txBody>
      </p:sp>
    </p:spTree>
    <p:extLst>
      <p:ext uri="{BB962C8B-B14F-4D97-AF65-F5344CB8AC3E}">
        <p14:creationId xmlns:p14="http://schemas.microsoft.com/office/powerpoint/2010/main" val="172497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F3FA65-6E95-4A3A-AE7A-B7AB1D4015B8}" type="slidenum">
              <a:rPr lang="en-GB" smtClean="0"/>
              <a:t>7</a:t>
            </a:fld>
            <a:endParaRPr lang="en-GB"/>
          </a:p>
        </p:txBody>
      </p:sp>
    </p:spTree>
    <p:extLst>
      <p:ext uri="{BB962C8B-B14F-4D97-AF65-F5344CB8AC3E}">
        <p14:creationId xmlns:p14="http://schemas.microsoft.com/office/powerpoint/2010/main" val="264581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200" b="0" i="0" kern="1200" dirty="0">
                <a:solidFill>
                  <a:schemeClr val="tx1"/>
                </a:solidFill>
                <a:effectLst/>
                <a:latin typeface="+mn-lt"/>
                <a:ea typeface="+mn-ea"/>
                <a:cs typeface="+mn-cs"/>
              </a:rPr>
              <a:t>Healthy children attend school more regularly. Furthermore, physically-active children do better in school regardless of where they engage in PA (Donnelly et al., 2016). More specifically, physical activity during the school day benefits cognition and academic performance (Best, 2010); potentially by capitalising on repeated acute responses. A recent meta-analysis found that higher levels of PA within the school day were associated with improved classroom behaviour, math performance, reading and overall composite scores of school performance (</a:t>
            </a:r>
            <a:r>
              <a:rPr lang="en-GB" sz="1200" b="0" i="0" kern="1200" dirty="0" err="1">
                <a:solidFill>
                  <a:schemeClr val="tx1"/>
                </a:solidFill>
                <a:effectLst/>
                <a:latin typeface="+mn-lt"/>
                <a:ea typeface="+mn-ea"/>
                <a:cs typeface="+mn-cs"/>
              </a:rPr>
              <a:t>Alvares</a:t>
            </a:r>
            <a:r>
              <a:rPr lang="en-GB" sz="1200" b="0" i="0" kern="1200" dirty="0">
                <a:solidFill>
                  <a:schemeClr val="tx1"/>
                </a:solidFill>
                <a:effectLst/>
                <a:latin typeface="+mn-lt"/>
                <a:ea typeface="+mn-ea"/>
                <a:cs typeface="+mn-cs"/>
              </a:rPr>
              <a:t>-Bueno et al., 2017).</a:t>
            </a:r>
            <a:r>
              <a:rPr lang="en-GB" dirty="0"/>
              <a:t> </a:t>
            </a:r>
            <a:br>
              <a:rPr lang="en-GB" dirty="0"/>
            </a:br>
            <a:endParaRPr lang="en-GB"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Every child and young person</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will have had their own unique, personal, lived in experience during the Covid-19 pandemic.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will have experienced losses to their routines, structures, friendships, opportunities and freedoms.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result is that as pupils return to schools, they may arrive not feeling safe or secure. An anxious child ‘</a:t>
            </a:r>
            <a:r>
              <a:rPr kumimoji="0" lang="en-GB"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not in a place to learn effectively</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(Carpenter 2020).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Children’s activity levels fell during the first lockdown and there is acute concern that their fitness and well-being will have plummeted even further during the second period of school closures.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recent Sport England Active Lives data reveals that </a:t>
            </a: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active children are happier, more confident, resilient and trusting</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than their less active peers.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t>
            </a:r>
            <a:r>
              <a:rPr lang="en-US" sz="1200" kern="1200" dirty="0" err="1">
                <a:solidFill>
                  <a:schemeClr val="tx1"/>
                </a:solidFill>
                <a:effectLst/>
                <a:latin typeface="+mn-lt"/>
                <a:ea typeface="+mn-ea"/>
                <a:cs typeface="+mn-cs"/>
              </a:rPr>
              <a:t>chools</a:t>
            </a:r>
            <a:r>
              <a:rPr lang="en-US" sz="1200" kern="1200" dirty="0">
                <a:solidFill>
                  <a:schemeClr val="tx1"/>
                </a:solidFill>
                <a:effectLst/>
                <a:latin typeface="+mn-lt"/>
                <a:ea typeface="+mn-ea"/>
                <a:cs typeface="+mn-cs"/>
              </a:rPr>
              <a:t> are invited to prioritize physical activity and time outdoors as their pupils return. Active recovery harnesses the benefits of play and sport to young people’s self confidence, self belief, sense of belonging, re-</a:t>
            </a:r>
            <a:r>
              <a:rPr lang="en-US" sz="1200" kern="1200" dirty="0" err="1">
                <a:solidFill>
                  <a:schemeClr val="tx1"/>
                </a:solidFill>
                <a:effectLst/>
                <a:latin typeface="+mn-lt"/>
                <a:ea typeface="+mn-ea"/>
                <a:cs typeface="+mn-cs"/>
              </a:rPr>
              <a:t>socialisation</a:t>
            </a:r>
            <a:r>
              <a:rPr lang="en-US" sz="1200" kern="1200" dirty="0">
                <a:solidFill>
                  <a:schemeClr val="tx1"/>
                </a:solidFill>
                <a:effectLst/>
                <a:latin typeface="+mn-lt"/>
                <a:ea typeface="+mn-ea"/>
                <a:cs typeface="+mn-cs"/>
              </a:rPr>
              <a:t> as well as their physical and mental heath.</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8</a:t>
            </a:fld>
            <a:endParaRPr lang="en-US"/>
          </a:p>
        </p:txBody>
      </p:sp>
    </p:spTree>
    <p:extLst>
      <p:ext uri="{BB962C8B-B14F-4D97-AF65-F5344CB8AC3E}">
        <p14:creationId xmlns:p14="http://schemas.microsoft.com/office/powerpoint/2010/main" val="155312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F3FA65-6E95-4A3A-AE7A-B7AB1D4015B8}" type="slidenum">
              <a:rPr lang="en-GB" smtClean="0"/>
              <a:t>9</a:t>
            </a:fld>
            <a:endParaRPr lang="en-GB"/>
          </a:p>
        </p:txBody>
      </p:sp>
    </p:spTree>
    <p:extLst>
      <p:ext uri="{BB962C8B-B14F-4D97-AF65-F5344CB8AC3E}">
        <p14:creationId xmlns:p14="http://schemas.microsoft.com/office/powerpoint/2010/main" val="259884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2B17BD-68D3-514F-ABF1-840D43ACAF6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7513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0915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625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3112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B17BD-68D3-514F-ABF1-840D43ACAF6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6769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B17BD-68D3-514F-ABF1-840D43ACAF6F}"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209238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B17BD-68D3-514F-ABF1-840D43ACAF6F}"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5052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B17BD-68D3-514F-ABF1-840D43ACAF6F}"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40599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B17BD-68D3-514F-ABF1-840D43ACAF6F}"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161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4527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7646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B17BD-68D3-514F-ABF1-840D43ACAF6F}"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06B1-8598-804A-8861-32FAC6A5F10B}" type="slidenum">
              <a:rPr lang="en-US" smtClean="0"/>
              <a:t>‹#›</a:t>
            </a:fld>
            <a:endParaRPr lang="en-US"/>
          </a:p>
        </p:txBody>
      </p:sp>
    </p:spTree>
    <p:extLst>
      <p:ext uri="{BB962C8B-B14F-4D97-AF65-F5344CB8AC3E}">
        <p14:creationId xmlns:p14="http://schemas.microsoft.com/office/powerpoint/2010/main" val="11836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doi.org/10.1371/journal.pone.025098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yourschoolgames.com/active-recove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pn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1.png"/><Relationship Id="rId10" Type="http://schemas.microsoft.com/office/2007/relationships/diagramDrawing" Target="../diagrams/drawing1.xml"/><Relationship Id="rId4" Type="http://schemas.openxmlformats.org/officeDocument/2006/relationships/image" Target="../media/image10.jp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396F5590-DDE2-9945-AFEC-CD187A4B42B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746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B177AFFA-F744-154C-8F1A-4BD2A9B49F1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298477" y="634504"/>
            <a:ext cx="11212206"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Active Recovery Hub</a:t>
            </a:r>
          </a:p>
          <a:p>
            <a:pPr eaLnBrk="1" hangingPunct="1"/>
            <a:endParaRPr lang="en-GB" sz="4800" b="1" dirty="0">
              <a:solidFill>
                <a:srgbClr val="1E22AA"/>
              </a:solidFill>
              <a:latin typeface="Calibri" charset="0"/>
              <a:cs typeface="Arial" charset="0"/>
            </a:endParaRPr>
          </a:p>
          <a:p>
            <a:pPr marL="514350" indent="-514350" eaLnBrk="1" hangingPunct="1">
              <a:buFont typeface="Arial" panose="020B0604020202020204" pitchFamily="34" charset="0"/>
              <a:buChar char="•"/>
            </a:pPr>
            <a:r>
              <a:rPr lang="en-US" sz="3600" dirty="0">
                <a:solidFill>
                  <a:srgbClr val="1E22AA"/>
                </a:solidFill>
                <a:cs typeface="Arial" charset="0"/>
              </a:rPr>
              <a:t>What is it?</a:t>
            </a:r>
          </a:p>
          <a:p>
            <a:pPr marL="514350" indent="-514350" eaLnBrk="1" hangingPunct="1">
              <a:buFont typeface="Arial" panose="020B0604020202020204" pitchFamily="34" charset="0"/>
              <a:buChar char="•"/>
            </a:pPr>
            <a:r>
              <a:rPr lang="en-US" sz="3600" dirty="0">
                <a:solidFill>
                  <a:srgbClr val="1E22AA"/>
                </a:solidFill>
                <a:cs typeface="Arial" charset="0"/>
              </a:rPr>
              <a:t>Who is it for?</a:t>
            </a:r>
          </a:p>
          <a:p>
            <a:pPr marL="514350" indent="-514350" eaLnBrk="1" hangingPunct="1">
              <a:buFont typeface="Arial" panose="020B0604020202020204" pitchFamily="34" charset="0"/>
              <a:buChar char="•"/>
            </a:pPr>
            <a:r>
              <a:rPr lang="en-US" sz="3600" dirty="0">
                <a:solidFill>
                  <a:srgbClr val="1E22AA"/>
                </a:solidFill>
                <a:cs typeface="Arial" charset="0"/>
              </a:rPr>
              <a:t>Who is involved?</a:t>
            </a:r>
          </a:p>
          <a:p>
            <a:pPr marL="514350" indent="-514350" eaLnBrk="1" hangingPunct="1">
              <a:buFont typeface="Arial" panose="020B0604020202020204" pitchFamily="34" charset="0"/>
              <a:buChar char="•"/>
            </a:pPr>
            <a:r>
              <a:rPr lang="en-US" sz="3600" dirty="0">
                <a:solidFill>
                  <a:srgbClr val="1E22AA"/>
                </a:solidFill>
                <a:cs typeface="Arial" charset="0"/>
              </a:rPr>
              <a:t>Parameters</a:t>
            </a:r>
          </a:p>
          <a:p>
            <a:pPr marL="514350" indent="-514350" eaLnBrk="1" hangingPunct="1">
              <a:buFont typeface="Arial" panose="020B0604020202020204" pitchFamily="34" charset="0"/>
              <a:buChar char="•"/>
            </a:pPr>
            <a:r>
              <a:rPr lang="en-US" sz="3600" dirty="0">
                <a:solidFill>
                  <a:srgbClr val="1E22AA"/>
                </a:solidFill>
                <a:cs typeface="Arial" charset="0"/>
              </a:rPr>
              <a:t>Fit for purpose</a:t>
            </a:r>
          </a:p>
          <a:p>
            <a:pPr marL="514350" indent="-514350" eaLnBrk="1" hangingPunct="1">
              <a:buFont typeface="Arial" panose="020B0604020202020204" pitchFamily="34" charset="0"/>
              <a:buChar char="•"/>
            </a:pPr>
            <a:r>
              <a:rPr lang="en-US" sz="3600" dirty="0">
                <a:solidFill>
                  <a:srgbClr val="1E22AA"/>
                </a:solidFill>
                <a:cs typeface="Arial" charset="0"/>
              </a:rPr>
              <a:t>Activities</a:t>
            </a:r>
          </a:p>
        </p:txBody>
      </p:sp>
      <p:pic>
        <p:nvPicPr>
          <p:cNvPr id="5" name="Picture 4" descr="A picture containing text, sport, athletic game&#10;&#10;Description automatically generated">
            <a:extLst>
              <a:ext uri="{FF2B5EF4-FFF2-40B4-BE49-F238E27FC236}">
                <a16:creationId xmlns:a16="http://schemas.microsoft.com/office/drawing/2014/main" id="{A9D8A782-2B95-4EE3-8678-747FC87606BC}"/>
              </a:ext>
            </a:extLst>
          </p:cNvPr>
          <p:cNvPicPr>
            <a:picLocks noChangeAspect="1"/>
          </p:cNvPicPr>
          <p:nvPr/>
        </p:nvPicPr>
        <p:blipFill rotWithShape="1">
          <a:blip r:embed="rId4">
            <a:extLst>
              <a:ext uri="{28A0092B-C50C-407E-A947-70E740481C1C}">
                <a14:useLocalDpi xmlns:a14="http://schemas.microsoft.com/office/drawing/2010/main" val="0"/>
              </a:ext>
            </a:extLst>
          </a:blip>
          <a:srcRect l="5735" r="10260"/>
          <a:stretch/>
        </p:blipFill>
        <p:spPr>
          <a:xfrm>
            <a:off x="4646609" y="1849342"/>
            <a:ext cx="6513342" cy="3300051"/>
          </a:xfrm>
          <a:prstGeom prst="rect">
            <a:avLst/>
          </a:prstGeom>
        </p:spPr>
      </p:pic>
    </p:spTree>
    <p:extLst>
      <p:ext uri="{BB962C8B-B14F-4D97-AF65-F5344CB8AC3E}">
        <p14:creationId xmlns:p14="http://schemas.microsoft.com/office/powerpoint/2010/main" val="194624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9ACC40FE-C8B4-A044-9B9C-572E4E75A49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298477" y="634504"/>
            <a:ext cx="112122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Impact of COVID</a:t>
            </a:r>
            <a:endParaRPr lang="en-US" sz="2000" dirty="0">
              <a:solidFill>
                <a:srgbClr val="E31C79"/>
              </a:solidFill>
              <a:cs typeface="Arial" charset="0"/>
            </a:endParaRPr>
          </a:p>
        </p:txBody>
      </p:sp>
      <p:pic>
        <p:nvPicPr>
          <p:cNvPr id="3" name="Picture 2">
            <a:extLst>
              <a:ext uri="{FF2B5EF4-FFF2-40B4-BE49-F238E27FC236}">
                <a16:creationId xmlns:a16="http://schemas.microsoft.com/office/drawing/2014/main" id="{44F7345C-157A-8F42-BF98-3DDE72EDF980}"/>
              </a:ext>
            </a:extLst>
          </p:cNvPr>
          <p:cNvPicPr>
            <a:picLocks noChangeAspect="1"/>
          </p:cNvPicPr>
          <p:nvPr/>
        </p:nvPicPr>
        <p:blipFill>
          <a:blip r:embed="rId4"/>
          <a:srcRect/>
          <a:stretch/>
        </p:blipFill>
        <p:spPr>
          <a:xfrm>
            <a:off x="298477" y="2100005"/>
            <a:ext cx="1051200" cy="720000"/>
          </a:xfrm>
          <a:prstGeom prst="rect">
            <a:avLst/>
          </a:prstGeom>
        </p:spPr>
      </p:pic>
      <p:sp>
        <p:nvSpPr>
          <p:cNvPr id="11" name="TextBox 1">
            <a:extLst>
              <a:ext uri="{FF2B5EF4-FFF2-40B4-BE49-F238E27FC236}">
                <a16:creationId xmlns:a16="http://schemas.microsoft.com/office/drawing/2014/main" id="{061D32F8-0621-954B-94D8-5C099823A2C2}"/>
              </a:ext>
            </a:extLst>
          </p:cNvPr>
          <p:cNvSpPr txBox="1">
            <a:spLocks noChangeArrowheads="1"/>
          </p:cNvSpPr>
          <p:nvPr/>
        </p:nvSpPr>
        <p:spPr bwMode="auto">
          <a:xfrm>
            <a:off x="1465125" y="2100005"/>
            <a:ext cx="9560227"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dirty="0">
                <a:solidFill>
                  <a:srgbClr val="1E22AA"/>
                </a:solidFill>
              </a:rPr>
              <a:t>The pandemic has had such a devastating impact on the social and emotional wellbeing of our children, causing high levels of mental distress. Active Recovery offers a positive and proactive route to recovery which builds physical fitness, stamina and social skills.” </a:t>
            </a:r>
            <a:r>
              <a:rPr lang="en-GB" sz="2000" dirty="0">
                <a:solidFill>
                  <a:srgbClr val="E31C79"/>
                </a:solidFill>
              </a:rPr>
              <a:t>PROFESSOR BARRY CARPENTER </a:t>
            </a:r>
            <a:r>
              <a:rPr lang="en-GB" sz="2000" dirty="0" err="1">
                <a:solidFill>
                  <a:srgbClr val="E31C79"/>
                </a:solidFill>
              </a:rPr>
              <a:t>CBE,OBE,PhD</a:t>
            </a:r>
            <a:br>
              <a:rPr lang="en-US" sz="2800" b="1" dirty="0">
                <a:solidFill>
                  <a:srgbClr val="1E22AA"/>
                </a:solidFill>
                <a:cs typeface="Arial" charset="0"/>
              </a:rPr>
            </a:br>
            <a:endParaRPr lang="en-US" sz="2000" dirty="0">
              <a:solidFill>
                <a:srgbClr val="E31C79"/>
              </a:solidFill>
              <a:cs typeface="Arial" charset="0"/>
            </a:endParaRPr>
          </a:p>
        </p:txBody>
      </p:sp>
    </p:spTree>
    <p:extLst>
      <p:ext uri="{BB962C8B-B14F-4D97-AF65-F5344CB8AC3E}">
        <p14:creationId xmlns:p14="http://schemas.microsoft.com/office/powerpoint/2010/main" val="141788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685930B1-BA20-584C-88E4-3AEAA296226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B1E38101-8225-4249-AF09-42CB0E134141}"/>
              </a:ext>
            </a:extLst>
          </p:cNvPr>
          <p:cNvSpPr txBox="1">
            <a:spLocks noChangeArrowheads="1"/>
          </p:cNvSpPr>
          <p:nvPr/>
        </p:nvSpPr>
        <p:spPr bwMode="auto">
          <a:xfrm>
            <a:off x="0" y="1449199"/>
            <a:ext cx="1207008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6000" b="1" dirty="0">
                <a:solidFill>
                  <a:schemeClr val="bg1"/>
                </a:solidFill>
              </a:rPr>
              <a:t>Sport and Sensory Sanctuaries as part of Active Recovery</a:t>
            </a:r>
          </a:p>
          <a:p>
            <a:pPr eaLnBrk="1" hangingPunct="1"/>
            <a:endParaRPr lang="en-GB" sz="6000" b="1" dirty="0">
              <a:solidFill>
                <a:schemeClr val="bg1"/>
              </a:solidFill>
              <a:cs typeface="Arial" charset="0"/>
            </a:endParaRPr>
          </a:p>
        </p:txBody>
      </p:sp>
    </p:spTree>
    <p:extLst>
      <p:ext uri="{BB962C8B-B14F-4D97-AF65-F5344CB8AC3E}">
        <p14:creationId xmlns:p14="http://schemas.microsoft.com/office/powerpoint/2010/main" val="75316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FBD05AA1-F50B-4FE9-92E6-CE68495C711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72971" y="0"/>
            <a:ext cx="1121220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Close your eyes….</a:t>
            </a:r>
          </a:p>
          <a:p>
            <a:pPr eaLnBrk="1" hangingPunct="1"/>
            <a:endParaRPr lang="en-GB" sz="4800" b="1" dirty="0">
              <a:solidFill>
                <a:srgbClr val="009FE3"/>
              </a:solidFill>
              <a:latin typeface="Calibri" charset="0"/>
              <a:cs typeface="Arial" charset="0"/>
            </a:endParaRPr>
          </a:p>
        </p:txBody>
      </p:sp>
      <p:pic>
        <p:nvPicPr>
          <p:cNvPr id="5" name="Picture 4">
            <a:extLst>
              <a:ext uri="{FF2B5EF4-FFF2-40B4-BE49-F238E27FC236}">
                <a16:creationId xmlns:a16="http://schemas.microsoft.com/office/drawing/2014/main" id="{E10CB616-000E-4E34-B0DC-2FD8E87265D1}"/>
              </a:ext>
            </a:extLst>
          </p:cNvPr>
          <p:cNvPicPr>
            <a:picLocks noChangeAspect="1"/>
          </p:cNvPicPr>
          <p:nvPr/>
        </p:nvPicPr>
        <p:blipFill>
          <a:blip r:embed="rId4"/>
          <a:stretch>
            <a:fillRect/>
          </a:stretch>
        </p:blipFill>
        <p:spPr>
          <a:xfrm>
            <a:off x="292674" y="925858"/>
            <a:ext cx="10972800" cy="4743450"/>
          </a:xfrm>
          <a:prstGeom prst="rect">
            <a:avLst/>
          </a:prstGeom>
        </p:spPr>
      </p:pic>
    </p:spTree>
    <p:extLst>
      <p:ext uri="{BB962C8B-B14F-4D97-AF65-F5344CB8AC3E}">
        <p14:creationId xmlns:p14="http://schemas.microsoft.com/office/powerpoint/2010/main" val="412617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72971" y="0"/>
            <a:ext cx="1121220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Close your eyes….</a:t>
            </a:r>
          </a:p>
          <a:p>
            <a:pPr eaLnBrk="1" hangingPunct="1"/>
            <a:endParaRPr lang="en-GB" sz="4800" b="1" dirty="0">
              <a:solidFill>
                <a:srgbClr val="009FE3"/>
              </a:solidFill>
              <a:latin typeface="Calibri" charset="0"/>
              <a:cs typeface="Arial" charset="0"/>
            </a:endParaRPr>
          </a:p>
        </p:txBody>
      </p:sp>
      <p:pic>
        <p:nvPicPr>
          <p:cNvPr id="5" name="Picture 4">
            <a:extLst>
              <a:ext uri="{FF2B5EF4-FFF2-40B4-BE49-F238E27FC236}">
                <a16:creationId xmlns:a16="http://schemas.microsoft.com/office/drawing/2014/main" id="{E10CB616-000E-4E34-B0DC-2FD8E87265D1}"/>
              </a:ext>
            </a:extLst>
          </p:cNvPr>
          <p:cNvPicPr>
            <a:picLocks noChangeAspect="1"/>
          </p:cNvPicPr>
          <p:nvPr/>
        </p:nvPicPr>
        <p:blipFill>
          <a:blip r:embed="rId3"/>
          <a:stretch>
            <a:fillRect/>
          </a:stretch>
        </p:blipFill>
        <p:spPr>
          <a:xfrm>
            <a:off x="292674" y="925858"/>
            <a:ext cx="10972800" cy="4743450"/>
          </a:xfrm>
          <a:prstGeom prst="rect">
            <a:avLst/>
          </a:prstGeom>
        </p:spPr>
      </p:pic>
      <p:pic>
        <p:nvPicPr>
          <p:cNvPr id="7" name="Picture 6">
            <a:extLst>
              <a:ext uri="{FF2B5EF4-FFF2-40B4-BE49-F238E27FC236}">
                <a16:creationId xmlns:a16="http://schemas.microsoft.com/office/drawing/2014/main" id="{5F59C82A-F5FE-4590-9171-42E4DFE38B58}"/>
              </a:ext>
            </a:extLst>
          </p:cNvPr>
          <p:cNvPicPr>
            <a:picLocks noChangeAspect="1"/>
          </p:cNvPicPr>
          <p:nvPr/>
        </p:nvPicPr>
        <p:blipFill>
          <a:blip r:embed="rId4"/>
          <a:stretch>
            <a:fillRect/>
          </a:stretch>
        </p:blipFill>
        <p:spPr>
          <a:xfrm>
            <a:off x="0" y="2159781"/>
            <a:ext cx="12148219" cy="227560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D05AA1-F50B-4FE9-92E6-CE68495C7111}"/>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17248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7DA9FF20-C3F4-DA4B-AE9E-9EE87E488988}"/>
              </a:ext>
            </a:extLst>
          </p:cNvPr>
          <p:cNvPicPr>
            <a:picLocks noChangeAspect="1"/>
          </p:cNvPicPr>
          <p:nvPr/>
        </p:nvPicPr>
        <p:blipFill>
          <a:blip r:embed="rId3"/>
          <a:stretch>
            <a:fillRect/>
          </a:stretch>
        </p:blipFill>
        <p:spPr>
          <a:xfrm>
            <a:off x="0" y="0"/>
            <a:ext cx="12192000" cy="6858000"/>
          </a:xfrm>
          <a:prstGeom prst="rect">
            <a:avLst/>
          </a:prstGeom>
        </p:spPr>
      </p:pic>
      <p:sp>
        <p:nvSpPr>
          <p:cNvPr id="24" name="Rectangle 1">
            <a:extLst>
              <a:ext uri="{FF2B5EF4-FFF2-40B4-BE49-F238E27FC236}">
                <a16:creationId xmlns:a16="http://schemas.microsoft.com/office/drawing/2014/main" id="{E6BE2914-5E83-F041-BBBE-C82B5024F5EB}"/>
              </a:ext>
            </a:extLst>
          </p:cNvPr>
          <p:cNvSpPr>
            <a:spLocks noChangeArrowheads="1"/>
          </p:cNvSpPr>
          <p:nvPr/>
        </p:nvSpPr>
        <p:spPr bwMode="auto">
          <a:xfrm>
            <a:off x="7614964" y="-1"/>
            <a:ext cx="4577036" cy="6857999"/>
          </a:xfrm>
          <a:prstGeom prst="rect">
            <a:avLst/>
          </a:prstGeom>
          <a:solidFill>
            <a:srgbClr val="D2D7D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dirty="0"/>
          </a:p>
        </p:txBody>
      </p:sp>
      <p:sp>
        <p:nvSpPr>
          <p:cNvPr id="18" name="TextBox 1">
            <a:extLst>
              <a:ext uri="{FF2B5EF4-FFF2-40B4-BE49-F238E27FC236}">
                <a16:creationId xmlns:a16="http://schemas.microsoft.com/office/drawing/2014/main" id="{011F9DB6-A29B-414B-9BC3-CD1025D6F720}"/>
              </a:ext>
            </a:extLst>
          </p:cNvPr>
          <p:cNvSpPr txBox="1">
            <a:spLocks noChangeArrowheads="1"/>
          </p:cNvSpPr>
          <p:nvPr/>
        </p:nvSpPr>
        <p:spPr bwMode="auto">
          <a:xfrm>
            <a:off x="196248" y="629224"/>
            <a:ext cx="7418717" cy="2000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FF5C39"/>
                </a:solidFill>
                <a:cs typeface="Arial" charset="0"/>
              </a:rPr>
              <a:t>Opportunities</a:t>
            </a:r>
          </a:p>
          <a:p>
            <a:pPr eaLnBrk="1" hangingPunct="1"/>
            <a:endParaRPr lang="en-GB" sz="4800" b="1" dirty="0">
              <a:solidFill>
                <a:srgbClr val="009FE3"/>
              </a:solidFill>
              <a:latin typeface="Calibri" charset="0"/>
              <a:cs typeface="Arial" charset="0"/>
            </a:endParaRPr>
          </a:p>
          <a:p>
            <a:pPr eaLnBrk="1" hangingPunct="1"/>
            <a:endParaRPr lang="en-US" sz="2800" dirty="0">
              <a:solidFill>
                <a:srgbClr val="1E22AA"/>
              </a:solidFill>
              <a:cs typeface="Arial" charset="0"/>
            </a:endParaRPr>
          </a:p>
        </p:txBody>
      </p:sp>
      <p:pic>
        <p:nvPicPr>
          <p:cNvPr id="3" name="Picture 2" descr="A picture containing shape&#10;&#10;Description automatically generated">
            <a:extLst>
              <a:ext uri="{FF2B5EF4-FFF2-40B4-BE49-F238E27FC236}">
                <a16:creationId xmlns:a16="http://schemas.microsoft.com/office/drawing/2014/main" id="{939C93E7-0DD0-454E-BAFD-DC8B132B7115}"/>
              </a:ext>
            </a:extLst>
          </p:cNvPr>
          <p:cNvPicPr>
            <a:picLocks noChangeAspect="1"/>
          </p:cNvPicPr>
          <p:nvPr/>
        </p:nvPicPr>
        <p:blipFill rotWithShape="1">
          <a:blip r:embed="rId4"/>
          <a:srcRect t="74032"/>
          <a:stretch/>
        </p:blipFill>
        <p:spPr>
          <a:xfrm>
            <a:off x="9842500" y="5077096"/>
            <a:ext cx="2349500" cy="1780903"/>
          </a:xfrm>
          <a:prstGeom prst="rect">
            <a:avLst/>
          </a:prstGeom>
        </p:spPr>
      </p:pic>
      <p:sp>
        <p:nvSpPr>
          <p:cNvPr id="10" name="Rectangle 9">
            <a:extLst>
              <a:ext uri="{FF2B5EF4-FFF2-40B4-BE49-F238E27FC236}">
                <a16:creationId xmlns:a16="http://schemas.microsoft.com/office/drawing/2014/main" id="{EB1016F6-C54A-4D22-816D-153A08527F7D}"/>
              </a:ext>
            </a:extLst>
          </p:cNvPr>
          <p:cNvSpPr/>
          <p:nvPr/>
        </p:nvSpPr>
        <p:spPr>
          <a:xfrm>
            <a:off x="264900" y="1795564"/>
            <a:ext cx="7251940" cy="3416320"/>
          </a:xfrm>
          <a:prstGeom prst="rect">
            <a:avLst/>
          </a:prstGeom>
        </p:spPr>
        <p:txBody>
          <a:bodyPr wrap="square">
            <a:spAutoFit/>
          </a:bodyPr>
          <a:lstStyle/>
          <a:p>
            <a:pPr>
              <a:buFont typeface="Arial" panose="020B0604020202020204" pitchFamily="34" charset="0"/>
              <a:buChar char="•"/>
            </a:pPr>
            <a:r>
              <a:rPr lang="en-GB" sz="2400" b="1" dirty="0">
                <a:solidFill>
                  <a:srgbClr val="1E22AA"/>
                </a:solidFill>
                <a:latin typeface="Arial" panose="020B0604020202020204" pitchFamily="34" charset="0"/>
                <a:cs typeface="Arial" panose="020B0604020202020204" pitchFamily="34" charset="0"/>
              </a:rPr>
              <a:t>Lever 1: Relationships</a:t>
            </a:r>
            <a:r>
              <a:rPr lang="en-GB" sz="2400" dirty="0">
                <a:solidFill>
                  <a:srgbClr val="1E22AA"/>
                </a:solidFill>
                <a:latin typeface="Arial" panose="020B0604020202020204" pitchFamily="34" charset="0"/>
                <a:cs typeface="Arial" panose="020B0604020202020204" pitchFamily="34" charset="0"/>
              </a:rPr>
              <a:t> </a:t>
            </a:r>
          </a:p>
          <a:p>
            <a:endParaRPr lang="en-GB" sz="2400" dirty="0">
              <a:solidFill>
                <a:srgbClr val="1E22AA"/>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1E22AA"/>
                </a:solidFill>
                <a:latin typeface="Arial" panose="020B0604020202020204" pitchFamily="34" charset="0"/>
                <a:cs typeface="Arial" panose="020B0604020202020204" pitchFamily="34" charset="0"/>
              </a:rPr>
              <a:t>Lever 2: Community</a:t>
            </a:r>
            <a:r>
              <a:rPr lang="en-GB" sz="2400" dirty="0">
                <a:solidFill>
                  <a:srgbClr val="1E22AA"/>
                </a:solidFill>
                <a:latin typeface="Arial" panose="020B0604020202020204" pitchFamily="34" charset="0"/>
                <a:cs typeface="Arial" panose="020B0604020202020204" pitchFamily="34" charset="0"/>
              </a:rPr>
              <a:t> </a:t>
            </a:r>
          </a:p>
          <a:p>
            <a:endParaRPr lang="en-GB" sz="2400" dirty="0">
              <a:solidFill>
                <a:srgbClr val="1E22AA"/>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1E22AA"/>
                </a:solidFill>
                <a:latin typeface="Arial" panose="020B0604020202020204" pitchFamily="34" charset="0"/>
                <a:cs typeface="Arial" panose="020B0604020202020204" pitchFamily="34" charset="0"/>
              </a:rPr>
              <a:t>Lever 3: Transparent curriculum</a:t>
            </a:r>
            <a:r>
              <a:rPr lang="en-GB" sz="2400" dirty="0">
                <a:solidFill>
                  <a:srgbClr val="1E22AA"/>
                </a:solidFill>
                <a:latin typeface="Arial" panose="020B0604020202020204" pitchFamily="34" charset="0"/>
                <a:cs typeface="Arial" panose="020B0604020202020204" pitchFamily="34" charset="0"/>
              </a:rPr>
              <a:t> </a:t>
            </a:r>
          </a:p>
          <a:p>
            <a:endParaRPr lang="en-GB" sz="2400" dirty="0">
              <a:solidFill>
                <a:srgbClr val="1E22AA"/>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1E22AA"/>
                </a:solidFill>
                <a:latin typeface="Arial" panose="020B0604020202020204" pitchFamily="34" charset="0"/>
                <a:cs typeface="Arial" panose="020B0604020202020204" pitchFamily="34" charset="0"/>
              </a:rPr>
              <a:t>Lever 4: Metacognition</a:t>
            </a:r>
            <a:r>
              <a:rPr lang="en-GB" sz="2400" dirty="0">
                <a:solidFill>
                  <a:srgbClr val="1E22AA"/>
                </a:solidFill>
                <a:latin typeface="Arial" panose="020B0604020202020204" pitchFamily="34" charset="0"/>
                <a:cs typeface="Arial" panose="020B0604020202020204" pitchFamily="34" charset="0"/>
              </a:rPr>
              <a:t> </a:t>
            </a:r>
          </a:p>
          <a:p>
            <a:endParaRPr lang="en-GB" sz="2400" dirty="0">
              <a:solidFill>
                <a:srgbClr val="1E22AA"/>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1E22AA"/>
                </a:solidFill>
                <a:latin typeface="Arial" panose="020B0604020202020204" pitchFamily="34" charset="0"/>
                <a:cs typeface="Arial" panose="020B0604020202020204" pitchFamily="34" charset="0"/>
              </a:rPr>
              <a:t>Lever 5: Space</a:t>
            </a:r>
            <a:r>
              <a:rPr lang="en-GB" sz="2400" dirty="0">
                <a:solidFill>
                  <a:srgbClr val="1E22AA"/>
                </a:solidFill>
                <a:latin typeface="Arial" panose="020B0604020202020204" pitchFamily="34" charset="0"/>
                <a:cs typeface="Arial" panose="020B0604020202020204" pitchFamily="34" charset="0"/>
              </a:rPr>
              <a:t> </a:t>
            </a:r>
            <a:endParaRPr lang="en-GB" sz="2400" b="0" i="0" dirty="0">
              <a:solidFill>
                <a:srgbClr val="1E22AA"/>
              </a:solidFill>
              <a:effectLst/>
              <a:latin typeface="Arial" panose="020B0604020202020204" pitchFamily="34" charset="0"/>
              <a:cs typeface="Arial" panose="020B0604020202020204" pitchFamily="34" charset="0"/>
            </a:endParaRPr>
          </a:p>
        </p:txBody>
      </p:sp>
      <p:pic>
        <p:nvPicPr>
          <p:cNvPr id="11" name="Picture 10" descr="A picture containing person, outdoor, crowd&#10;&#10;Description automatically generated">
            <a:extLst>
              <a:ext uri="{FF2B5EF4-FFF2-40B4-BE49-F238E27FC236}">
                <a16:creationId xmlns:a16="http://schemas.microsoft.com/office/drawing/2014/main" id="{22D9DF7D-0A51-4321-A726-E4ECB6340C31}"/>
              </a:ext>
            </a:extLst>
          </p:cNvPr>
          <p:cNvPicPr>
            <a:picLocks noChangeAspect="1"/>
          </p:cNvPicPr>
          <p:nvPr/>
        </p:nvPicPr>
        <p:blipFill>
          <a:blip r:embed="rId5"/>
          <a:stretch>
            <a:fillRect/>
          </a:stretch>
        </p:blipFill>
        <p:spPr>
          <a:xfrm>
            <a:off x="7614965" y="18678"/>
            <a:ext cx="4577035" cy="6865553"/>
          </a:xfrm>
          <a:prstGeom prst="rect">
            <a:avLst/>
          </a:prstGeom>
        </p:spPr>
      </p:pic>
      <p:sp>
        <p:nvSpPr>
          <p:cNvPr id="2" name="TextBox 1">
            <a:extLst>
              <a:ext uri="{FF2B5EF4-FFF2-40B4-BE49-F238E27FC236}">
                <a16:creationId xmlns:a16="http://schemas.microsoft.com/office/drawing/2014/main" id="{3DCFE131-94E9-4572-970A-2F694E5C4DD1}"/>
              </a:ext>
            </a:extLst>
          </p:cNvPr>
          <p:cNvSpPr txBox="1"/>
          <p:nvPr/>
        </p:nvSpPr>
        <p:spPr>
          <a:xfrm>
            <a:off x="264900" y="5486400"/>
            <a:ext cx="6625757" cy="369332"/>
          </a:xfrm>
          <a:prstGeom prst="rect">
            <a:avLst/>
          </a:prstGeom>
          <a:noFill/>
        </p:spPr>
        <p:txBody>
          <a:bodyPr wrap="square" rtlCol="0">
            <a:spAutoFit/>
          </a:bodyPr>
          <a:lstStyle/>
          <a:p>
            <a:r>
              <a:rPr lang="en-GB" dirty="0"/>
              <a:t>RECOVERY CURRICULUM, CARPENTER &amp; CARPENTER (APRIL 2020)</a:t>
            </a:r>
          </a:p>
        </p:txBody>
      </p:sp>
    </p:spTree>
    <p:extLst>
      <p:ext uri="{BB962C8B-B14F-4D97-AF65-F5344CB8AC3E}">
        <p14:creationId xmlns:p14="http://schemas.microsoft.com/office/powerpoint/2010/main" val="101574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7DA9FF20-C3F4-DA4B-AE9E-9EE87E488988}"/>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939C93E7-0DD0-454E-BAFD-DC8B132B7115}"/>
              </a:ext>
            </a:extLst>
          </p:cNvPr>
          <p:cNvPicPr>
            <a:picLocks noChangeAspect="1"/>
          </p:cNvPicPr>
          <p:nvPr/>
        </p:nvPicPr>
        <p:blipFill rotWithShape="1">
          <a:blip r:embed="rId4"/>
          <a:srcRect t="74032"/>
          <a:stretch/>
        </p:blipFill>
        <p:spPr>
          <a:xfrm>
            <a:off x="9842500" y="5077096"/>
            <a:ext cx="2349500" cy="1780903"/>
          </a:xfrm>
          <a:prstGeom prst="rect">
            <a:avLst/>
          </a:prstGeom>
        </p:spPr>
      </p:pic>
      <p:sp>
        <p:nvSpPr>
          <p:cNvPr id="4" name="Rectangle 2">
            <a:extLst>
              <a:ext uri="{FF2B5EF4-FFF2-40B4-BE49-F238E27FC236}">
                <a16:creationId xmlns:a16="http://schemas.microsoft.com/office/drawing/2014/main" id="{7288EABD-CB84-42A2-9F0E-F502F3569F8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EB783A5F-9F82-43D4-AAFB-8E2F2069D9D4}"/>
              </a:ext>
            </a:extLst>
          </p:cNvPr>
          <p:cNvSpPr>
            <a:spLocks noChangeArrowheads="1"/>
          </p:cNvSpPr>
          <p:nvPr/>
        </p:nvSpPr>
        <p:spPr bwMode="auto">
          <a:xfrm>
            <a:off x="293915" y="468581"/>
            <a:ext cx="787037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E22AA"/>
                </a:solidFill>
                <a:effectLst/>
                <a:latin typeface="Arial" panose="020B0604020202020204" pitchFamily="34" charset="0"/>
                <a:ea typeface="Calibri" panose="020F0502020204030204" pitchFamily="34" charset="0"/>
                <a:cs typeface="Arial" panose="020B0604020202020204" pitchFamily="34" charset="0"/>
              </a:rPr>
              <a:t>As pupils adjust to being back in school following the Covid-19 pandemic, educators may need to provide additional support for their pupils not least more opportunities to be active, outdoors, reconnecting and rebuilding their learning confidence.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1E22AA"/>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1E22A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1E22A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rgbClr val="1E22A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E22AA"/>
                </a:solidFill>
                <a:effectLst/>
                <a:latin typeface="Arial" panose="020B0604020202020204" pitchFamily="34" charset="0"/>
                <a:ea typeface="Calibri" panose="020F0502020204030204" pitchFamily="34" charset="0"/>
                <a:cs typeface="Arial" panose="020B0604020202020204" pitchFamily="34" charset="0"/>
              </a:rPr>
              <a:t>Through the co-construction of a sanctuary within school between pupil and educator, effective strategies focusing on activity and sensory processing can be designed.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1E22AA"/>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E22AA"/>
                </a:solidFill>
                <a:effectLst/>
                <a:latin typeface="Arial" panose="020B0604020202020204" pitchFamily="34" charset="0"/>
                <a:ea typeface="Calibri" panose="020F0502020204030204" pitchFamily="34" charset="0"/>
                <a:cs typeface="Arial" panose="020B0604020202020204" pitchFamily="34" charset="0"/>
              </a:rPr>
              <a:t>This will result in happier, healthier young people who are engaged and ready to learn. </a:t>
            </a:r>
            <a:endParaRPr kumimoji="0" lang="en-US" altLang="en-US" sz="2400" b="1" i="0" u="none" strike="noStrike" cap="none" normalizeH="0" baseline="0" dirty="0">
              <a:ln>
                <a:noFill/>
              </a:ln>
              <a:solidFill>
                <a:srgbClr val="1E22AA"/>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B361781-D479-4393-8801-7D824800EFDB}"/>
              </a:ext>
            </a:extLst>
          </p:cNvPr>
          <p:cNvPicPr>
            <a:picLocks noChangeAspect="1"/>
          </p:cNvPicPr>
          <p:nvPr/>
        </p:nvPicPr>
        <p:blipFill>
          <a:blip r:embed="rId5"/>
          <a:stretch>
            <a:fillRect/>
          </a:stretch>
        </p:blipFill>
        <p:spPr>
          <a:xfrm>
            <a:off x="8164286" y="228600"/>
            <a:ext cx="3886200" cy="5267325"/>
          </a:xfrm>
          <a:prstGeom prst="rect">
            <a:avLst/>
          </a:prstGeom>
        </p:spPr>
      </p:pic>
    </p:spTree>
    <p:extLst>
      <p:ext uri="{BB962C8B-B14F-4D97-AF65-F5344CB8AC3E}">
        <p14:creationId xmlns:p14="http://schemas.microsoft.com/office/powerpoint/2010/main" val="189889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2DE1F02-1AA6-7B4B-A623-1942DF48657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 y="272570"/>
            <a:ext cx="11642271"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0"/>
              </a:spcBef>
              <a:spcAft>
                <a:spcPts val="600"/>
              </a:spcAft>
            </a:pPr>
            <a:r>
              <a:rPr lang="en-GB" sz="4000" b="1" dirty="0">
                <a:solidFill>
                  <a:srgbClr val="FF5C39"/>
                </a:solidFill>
                <a:latin typeface="Arial" panose="020B0604020202020204" pitchFamily="34" charset="0"/>
                <a:cs typeface="Arial" panose="020B0604020202020204" pitchFamily="34" charset="0"/>
              </a:rPr>
              <a:t>What does the word sanctuary mean to you?</a:t>
            </a:r>
          </a:p>
          <a:p>
            <a:pPr algn="ctr">
              <a:lnSpc>
                <a:spcPct val="90000"/>
              </a:lnSpc>
              <a:spcBef>
                <a:spcPct val="0"/>
              </a:spcBef>
              <a:spcAft>
                <a:spcPts val="600"/>
              </a:spcAft>
            </a:pPr>
            <a:endParaRPr lang="en-US" sz="4000" dirty="0">
              <a:solidFill>
                <a:srgbClr val="FF0000"/>
              </a:solidFill>
            </a:endParaRPr>
          </a:p>
        </p:txBody>
      </p:sp>
      <p:pic>
        <p:nvPicPr>
          <p:cNvPr id="4" name="Picture 3">
            <a:extLst>
              <a:ext uri="{FF2B5EF4-FFF2-40B4-BE49-F238E27FC236}">
                <a16:creationId xmlns:a16="http://schemas.microsoft.com/office/drawing/2014/main" id="{B022CBEC-ECF6-4C78-BD82-2F7CD1A3A5FB}"/>
              </a:ext>
            </a:extLst>
          </p:cNvPr>
          <p:cNvPicPr>
            <a:picLocks noChangeAspect="1"/>
          </p:cNvPicPr>
          <p:nvPr/>
        </p:nvPicPr>
        <p:blipFill>
          <a:blip r:embed="rId4"/>
          <a:stretch>
            <a:fillRect/>
          </a:stretch>
        </p:blipFill>
        <p:spPr>
          <a:xfrm>
            <a:off x="357187" y="981075"/>
            <a:ext cx="6549799" cy="4895850"/>
          </a:xfrm>
          <a:prstGeom prst="rect">
            <a:avLst/>
          </a:prstGeom>
        </p:spPr>
      </p:pic>
      <p:pic>
        <p:nvPicPr>
          <p:cNvPr id="2" name="Picture 1">
            <a:extLst>
              <a:ext uri="{FF2B5EF4-FFF2-40B4-BE49-F238E27FC236}">
                <a16:creationId xmlns:a16="http://schemas.microsoft.com/office/drawing/2014/main" id="{206C7E90-E0E1-4EDA-91A6-559F4C46E0AF}"/>
              </a:ext>
            </a:extLst>
          </p:cNvPr>
          <p:cNvPicPr>
            <a:picLocks noChangeAspect="1"/>
          </p:cNvPicPr>
          <p:nvPr/>
        </p:nvPicPr>
        <p:blipFill>
          <a:blip r:embed="rId5"/>
          <a:stretch>
            <a:fillRect/>
          </a:stretch>
        </p:blipFill>
        <p:spPr>
          <a:xfrm>
            <a:off x="6536871" y="1693705"/>
            <a:ext cx="4984977" cy="3140718"/>
          </a:xfrm>
          <a:prstGeom prst="rect">
            <a:avLst/>
          </a:prstGeom>
        </p:spPr>
      </p:pic>
    </p:spTree>
    <p:extLst>
      <p:ext uri="{BB962C8B-B14F-4D97-AF65-F5344CB8AC3E}">
        <p14:creationId xmlns:p14="http://schemas.microsoft.com/office/powerpoint/2010/main" val="221964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E7D0B91-FC19-AF40-83B4-DC3BFDE8DEF0}"/>
              </a:ext>
            </a:extLst>
          </p:cNvPr>
          <p:cNvSpPr txBox="1">
            <a:spLocks noChangeArrowheads="1"/>
          </p:cNvSpPr>
          <p:nvPr/>
        </p:nvSpPr>
        <p:spPr bwMode="auto">
          <a:xfrm>
            <a:off x="0" y="0"/>
            <a:ext cx="10923638" cy="131764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0"/>
              </a:spcBef>
              <a:spcAft>
                <a:spcPts val="600"/>
              </a:spcAft>
            </a:pPr>
            <a:r>
              <a:rPr lang="en-US" sz="4800" b="1" kern="1200" dirty="0">
                <a:solidFill>
                  <a:srgbClr val="E31C79"/>
                </a:solidFill>
                <a:latin typeface="+mj-lt"/>
                <a:ea typeface="+mj-ea"/>
                <a:cs typeface="+mj-cs"/>
              </a:rPr>
              <a:t>Let’s spark a conversation….</a:t>
            </a:r>
          </a:p>
        </p:txBody>
      </p:sp>
      <p:pic>
        <p:nvPicPr>
          <p:cNvPr id="11" name="Google Shape;317;p31">
            <a:extLst>
              <a:ext uri="{FF2B5EF4-FFF2-40B4-BE49-F238E27FC236}">
                <a16:creationId xmlns:a16="http://schemas.microsoft.com/office/drawing/2014/main" id="{66BD8451-C258-42FE-B5ED-C0E81956F7A9}"/>
              </a:ext>
            </a:extLst>
          </p:cNvPr>
          <p:cNvPicPr preferRelativeResize="0"/>
          <p:nvPr/>
        </p:nvPicPr>
        <p:blipFill rotWithShape="1">
          <a:blip r:embed="rId3"/>
          <a:srcRect t="2255" b="4733"/>
          <a:stretch/>
        </p:blipFill>
        <p:spPr>
          <a:xfrm>
            <a:off x="25" y="2605478"/>
            <a:ext cx="6095974" cy="4252522"/>
          </a:xfrm>
          <a:prstGeom prst="rect">
            <a:avLst/>
          </a:prstGeom>
          <a:noFill/>
        </p:spPr>
      </p:pic>
      <p:pic>
        <p:nvPicPr>
          <p:cNvPr id="10" name="Google Shape;315;p31" descr="Image result for chateez">
            <a:extLst>
              <a:ext uri="{FF2B5EF4-FFF2-40B4-BE49-F238E27FC236}">
                <a16:creationId xmlns:a16="http://schemas.microsoft.com/office/drawing/2014/main" id="{7BF30A15-E6CE-4E5B-A2CE-E954A5910440}"/>
              </a:ext>
            </a:extLst>
          </p:cNvPr>
          <p:cNvPicPr preferRelativeResize="0"/>
          <p:nvPr/>
        </p:nvPicPr>
        <p:blipFill rotWithShape="1">
          <a:blip r:embed="rId4"/>
          <a:srcRect t="2281" b="4692"/>
          <a:stretch/>
        </p:blipFill>
        <p:spPr>
          <a:xfrm>
            <a:off x="6095999" y="2604785"/>
            <a:ext cx="6096001" cy="4253215"/>
          </a:xfrm>
          <a:prstGeom prst="rect">
            <a:avLst/>
          </a:prstGeom>
          <a:noFill/>
        </p:spPr>
      </p:pic>
    </p:spTree>
    <p:extLst>
      <p:ext uri="{BB962C8B-B14F-4D97-AF65-F5344CB8AC3E}">
        <p14:creationId xmlns:p14="http://schemas.microsoft.com/office/powerpoint/2010/main" val="324069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9ACC40FE-C8B4-A044-9B9C-572E4E75A49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298477" y="634504"/>
            <a:ext cx="112122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Sport Sanctuary</a:t>
            </a:r>
            <a:endParaRPr lang="en-US" sz="2000" dirty="0">
              <a:solidFill>
                <a:srgbClr val="E31C79"/>
              </a:solidFill>
              <a:cs typeface="Arial" charset="0"/>
            </a:endParaRPr>
          </a:p>
        </p:txBody>
      </p:sp>
      <p:pic>
        <p:nvPicPr>
          <p:cNvPr id="3" name="Picture 2">
            <a:extLst>
              <a:ext uri="{FF2B5EF4-FFF2-40B4-BE49-F238E27FC236}">
                <a16:creationId xmlns:a16="http://schemas.microsoft.com/office/drawing/2014/main" id="{44F7345C-157A-8F42-BF98-3DDE72EDF980}"/>
              </a:ext>
            </a:extLst>
          </p:cNvPr>
          <p:cNvPicPr>
            <a:picLocks noChangeAspect="1"/>
          </p:cNvPicPr>
          <p:nvPr/>
        </p:nvPicPr>
        <p:blipFill>
          <a:blip r:embed="rId4"/>
          <a:srcRect/>
          <a:stretch/>
        </p:blipFill>
        <p:spPr>
          <a:xfrm>
            <a:off x="298477" y="2100005"/>
            <a:ext cx="1051200" cy="720000"/>
          </a:xfrm>
          <a:prstGeom prst="rect">
            <a:avLst/>
          </a:prstGeom>
        </p:spPr>
      </p:pic>
      <p:sp>
        <p:nvSpPr>
          <p:cNvPr id="11" name="TextBox 1">
            <a:extLst>
              <a:ext uri="{FF2B5EF4-FFF2-40B4-BE49-F238E27FC236}">
                <a16:creationId xmlns:a16="http://schemas.microsoft.com/office/drawing/2014/main" id="{061D32F8-0621-954B-94D8-5C099823A2C2}"/>
              </a:ext>
            </a:extLst>
          </p:cNvPr>
          <p:cNvSpPr txBox="1">
            <a:spLocks noChangeArrowheads="1"/>
          </p:cNvSpPr>
          <p:nvPr/>
        </p:nvSpPr>
        <p:spPr bwMode="auto">
          <a:xfrm>
            <a:off x="1465125" y="2100005"/>
            <a:ext cx="9560227"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dirty="0">
                <a:solidFill>
                  <a:srgbClr val="1E22AA"/>
                </a:solidFill>
              </a:rPr>
              <a:t>A place or activity intentionally designed to use physical movement as a way of calming, replenishing or awakening the senses, generating positive engagement and wellbeing’</a:t>
            </a:r>
          </a:p>
          <a:p>
            <a:pPr eaLnBrk="1" hangingPunct="1"/>
            <a:r>
              <a:rPr lang="en-GB" sz="2000" dirty="0">
                <a:solidFill>
                  <a:srgbClr val="E31C79"/>
                </a:solidFill>
              </a:rPr>
              <a:t>VICTORIA WELLS, 2021</a:t>
            </a:r>
          </a:p>
          <a:p>
            <a:pPr eaLnBrk="1" hangingPunct="1"/>
            <a:br>
              <a:rPr lang="en-US" sz="3600" b="1" dirty="0">
                <a:solidFill>
                  <a:srgbClr val="1E22AA"/>
                </a:solidFill>
                <a:cs typeface="Arial" charset="0"/>
              </a:rPr>
            </a:br>
            <a:endParaRPr lang="en-US" sz="2000" dirty="0">
              <a:solidFill>
                <a:srgbClr val="E31C79"/>
              </a:solidFill>
              <a:cs typeface="Arial" charset="0"/>
            </a:endParaRPr>
          </a:p>
        </p:txBody>
      </p:sp>
    </p:spTree>
    <p:extLst>
      <p:ext uri="{BB962C8B-B14F-4D97-AF65-F5344CB8AC3E}">
        <p14:creationId xmlns:p14="http://schemas.microsoft.com/office/powerpoint/2010/main" val="400979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685930B1-BA20-584C-88E4-3AEAA296226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B1E38101-8225-4249-AF09-42CB0E134141}"/>
              </a:ext>
            </a:extLst>
          </p:cNvPr>
          <p:cNvSpPr txBox="1">
            <a:spLocks noChangeArrowheads="1"/>
          </p:cNvSpPr>
          <p:nvPr/>
        </p:nvSpPr>
        <p:spPr bwMode="auto">
          <a:xfrm>
            <a:off x="0" y="1603088"/>
            <a:ext cx="1207008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6000" b="1" dirty="0">
                <a:solidFill>
                  <a:schemeClr val="bg1"/>
                </a:solidFill>
              </a:rPr>
              <a:t>Active Recovery</a:t>
            </a:r>
          </a:p>
          <a:p>
            <a:pPr eaLnBrk="1" hangingPunct="1"/>
            <a:endParaRPr lang="en-GB" sz="6000" b="1" dirty="0">
              <a:solidFill>
                <a:schemeClr val="bg1"/>
              </a:solidFill>
              <a:cs typeface="Arial" charset="0"/>
            </a:endParaRPr>
          </a:p>
          <a:p>
            <a:pPr eaLnBrk="1" hangingPunct="1"/>
            <a:r>
              <a:rPr lang="en-GB" sz="4000" dirty="0">
                <a:solidFill>
                  <a:schemeClr val="bg1"/>
                </a:solidFill>
                <a:cs typeface="Arial" charset="0"/>
              </a:rPr>
              <a:t>Vicci Wells, National Lead for Targeted Interventions</a:t>
            </a:r>
          </a:p>
        </p:txBody>
      </p:sp>
    </p:spTree>
    <p:extLst>
      <p:ext uri="{BB962C8B-B14F-4D97-AF65-F5344CB8AC3E}">
        <p14:creationId xmlns:p14="http://schemas.microsoft.com/office/powerpoint/2010/main" val="330821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6BDE6E40-4436-4253-AE41-0C268DC41A7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A442E5A-3A2C-4BBE-82D3-C74DE13E8BB4}"/>
              </a:ext>
            </a:extLst>
          </p:cNvPr>
          <p:cNvSpPr txBox="1"/>
          <p:nvPr/>
        </p:nvSpPr>
        <p:spPr>
          <a:xfrm>
            <a:off x="0" y="297130"/>
            <a:ext cx="12048565" cy="1107996"/>
          </a:xfrm>
          <a:prstGeom prst="rect">
            <a:avLst/>
          </a:prstGeom>
          <a:noFill/>
        </p:spPr>
        <p:txBody>
          <a:bodyPr wrap="square" rtlCol="0">
            <a:spAutoFit/>
          </a:bodyPr>
          <a:lstStyle/>
          <a:p>
            <a:endParaRPr lang="en-GB" sz="4800" dirty="0">
              <a:solidFill>
                <a:srgbClr val="E31C79"/>
              </a:solidFill>
              <a:latin typeface="Arial" panose="020B0604020202020204" pitchFamily="34" charset="0"/>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4C53D0D8-42AA-4503-8858-0749F6D0283B}"/>
              </a:ext>
            </a:extLst>
          </p:cNvPr>
          <p:cNvPicPr/>
          <p:nvPr/>
        </p:nvPicPr>
        <p:blipFill>
          <a:blip r:embed="rId4"/>
          <a:stretch>
            <a:fillRect/>
          </a:stretch>
        </p:blipFill>
        <p:spPr>
          <a:xfrm>
            <a:off x="3174946" y="509400"/>
            <a:ext cx="5698671" cy="5107627"/>
          </a:xfrm>
          <a:prstGeom prst="rect">
            <a:avLst/>
          </a:prstGeom>
        </p:spPr>
      </p:pic>
      <p:sp>
        <p:nvSpPr>
          <p:cNvPr id="8" name="TextBox 1">
            <a:extLst>
              <a:ext uri="{FF2B5EF4-FFF2-40B4-BE49-F238E27FC236}">
                <a16:creationId xmlns:a16="http://schemas.microsoft.com/office/drawing/2014/main" id="{A182D2F0-0DA2-4EAE-94DA-EC285C12B9C7}"/>
              </a:ext>
            </a:extLst>
          </p:cNvPr>
          <p:cNvSpPr txBox="1">
            <a:spLocks noChangeArrowheads="1"/>
          </p:cNvSpPr>
          <p:nvPr/>
        </p:nvSpPr>
        <p:spPr bwMode="auto">
          <a:xfrm>
            <a:off x="2661862" y="25067"/>
            <a:ext cx="11315395" cy="2000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FF5C39"/>
                </a:solidFill>
                <a:cs typeface="Arial" charset="0"/>
              </a:rPr>
              <a:t>Sensory Processing</a:t>
            </a:r>
          </a:p>
          <a:p>
            <a:pPr eaLnBrk="1" hangingPunct="1"/>
            <a:endParaRPr lang="en-GB" sz="4800" b="1" dirty="0">
              <a:solidFill>
                <a:srgbClr val="009FE3"/>
              </a:solidFill>
              <a:latin typeface="Calibri" charset="0"/>
              <a:cs typeface="Arial" charset="0"/>
            </a:endParaRPr>
          </a:p>
          <a:p>
            <a:pPr eaLnBrk="1" hangingPunct="1"/>
            <a:endParaRPr lang="en-US" sz="2800" dirty="0">
              <a:solidFill>
                <a:srgbClr val="1E22AA"/>
              </a:solidFill>
              <a:cs typeface="Arial" charset="0"/>
            </a:endParaRPr>
          </a:p>
        </p:txBody>
      </p:sp>
    </p:spTree>
    <p:extLst>
      <p:ext uri="{BB962C8B-B14F-4D97-AF65-F5344CB8AC3E}">
        <p14:creationId xmlns:p14="http://schemas.microsoft.com/office/powerpoint/2010/main" val="1955934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97555C3A-3E0F-4F3A-83D3-0D14D60EDE9A}"/>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5BD6BAF-0BC7-4DCE-A2F3-0B9526697926}"/>
              </a:ext>
            </a:extLst>
          </p:cNvPr>
          <p:cNvSpPr txBox="1"/>
          <p:nvPr/>
        </p:nvSpPr>
        <p:spPr>
          <a:xfrm>
            <a:off x="357884" y="2222622"/>
            <a:ext cx="3948537" cy="341632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New neural pathways= Learning pathways!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New activity!</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are we planning to teach children and young people in the coming months?</a:t>
            </a:r>
          </a:p>
        </p:txBody>
      </p:sp>
      <p:sp>
        <p:nvSpPr>
          <p:cNvPr id="8" name="Title 5" title="Introduction in slide title placeholder">
            <a:extLst>
              <a:ext uri="{FF2B5EF4-FFF2-40B4-BE49-F238E27FC236}">
                <a16:creationId xmlns:a16="http://schemas.microsoft.com/office/drawing/2014/main" id="{95B83CAF-3AAE-423A-A35C-329FC60998E2}"/>
              </a:ext>
            </a:extLst>
          </p:cNvPr>
          <p:cNvSpPr txBox="1">
            <a:spLocks/>
          </p:cNvSpPr>
          <p:nvPr/>
        </p:nvSpPr>
        <p:spPr bwMode="gray">
          <a:xfrm>
            <a:off x="179294" y="390586"/>
            <a:ext cx="11654822" cy="7207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r>
              <a:rPr lang="en-GB" sz="4800" b="1" dirty="0">
                <a:solidFill>
                  <a:srgbClr val="FF5C39"/>
                </a:solidFill>
                <a:latin typeface="+mn-lt"/>
              </a:rPr>
              <a:t>How could a Sport Sanctuary support pupils?</a:t>
            </a:r>
          </a:p>
        </p:txBody>
      </p:sp>
      <p:pic>
        <p:nvPicPr>
          <p:cNvPr id="2" name="Picture 1">
            <a:extLst>
              <a:ext uri="{FF2B5EF4-FFF2-40B4-BE49-F238E27FC236}">
                <a16:creationId xmlns:a16="http://schemas.microsoft.com/office/drawing/2014/main" id="{599DDBD8-5DB1-4E9E-B368-C33DD09E347F}"/>
              </a:ext>
            </a:extLst>
          </p:cNvPr>
          <p:cNvPicPr>
            <a:picLocks noChangeAspect="1"/>
          </p:cNvPicPr>
          <p:nvPr/>
        </p:nvPicPr>
        <p:blipFill>
          <a:blip r:embed="rId4"/>
          <a:stretch>
            <a:fillRect/>
          </a:stretch>
        </p:blipFill>
        <p:spPr>
          <a:xfrm>
            <a:off x="4428806" y="1565942"/>
            <a:ext cx="6913550" cy="4089329"/>
          </a:xfrm>
          <a:prstGeom prst="rect">
            <a:avLst/>
          </a:prstGeom>
        </p:spPr>
      </p:pic>
    </p:spTree>
    <p:extLst>
      <p:ext uri="{BB962C8B-B14F-4D97-AF65-F5344CB8AC3E}">
        <p14:creationId xmlns:p14="http://schemas.microsoft.com/office/powerpoint/2010/main" val="375768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a:extLst>
              <a:ext uri="{FF2B5EF4-FFF2-40B4-BE49-F238E27FC236}">
                <a16:creationId xmlns:a16="http://schemas.microsoft.com/office/drawing/2014/main" id="{011F9DB6-A29B-414B-9BC3-CD1025D6F720}"/>
              </a:ext>
            </a:extLst>
          </p:cNvPr>
          <p:cNvSpPr txBox="1">
            <a:spLocks noChangeArrowheads="1"/>
          </p:cNvSpPr>
          <p:nvPr/>
        </p:nvSpPr>
        <p:spPr bwMode="auto">
          <a:xfrm>
            <a:off x="3047981" y="98953"/>
            <a:ext cx="5499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The evidence</a:t>
            </a:r>
          </a:p>
        </p:txBody>
      </p:sp>
      <p:pic>
        <p:nvPicPr>
          <p:cNvPr id="3" name="Picture 2" descr="A picture containing shape&#10;&#10;Description automatically generated">
            <a:extLst>
              <a:ext uri="{FF2B5EF4-FFF2-40B4-BE49-F238E27FC236}">
                <a16:creationId xmlns:a16="http://schemas.microsoft.com/office/drawing/2014/main" id="{AB80ABD9-8FF3-DA42-8955-3319453DE0C4}"/>
              </a:ext>
            </a:extLst>
          </p:cNvPr>
          <p:cNvPicPr>
            <a:picLocks noChangeAspect="1"/>
          </p:cNvPicPr>
          <p:nvPr/>
        </p:nvPicPr>
        <p:blipFill rotWithShape="1">
          <a:blip r:embed="rId3"/>
          <a:srcRect t="75122"/>
          <a:stretch/>
        </p:blipFill>
        <p:spPr>
          <a:xfrm>
            <a:off x="9842500" y="5151862"/>
            <a:ext cx="2349500" cy="1706137"/>
          </a:xfrm>
          <a:prstGeom prst="rect">
            <a:avLst/>
          </a:prstGeom>
        </p:spPr>
      </p:pic>
      <p:sp>
        <p:nvSpPr>
          <p:cNvPr id="5" name="Rectangle 4">
            <a:extLst>
              <a:ext uri="{FF2B5EF4-FFF2-40B4-BE49-F238E27FC236}">
                <a16:creationId xmlns:a16="http://schemas.microsoft.com/office/drawing/2014/main" id="{D63B3CD4-124B-42D8-AEEC-82EE1BC13EE8}"/>
              </a:ext>
            </a:extLst>
          </p:cNvPr>
          <p:cNvSpPr/>
          <p:nvPr/>
        </p:nvSpPr>
        <p:spPr>
          <a:xfrm>
            <a:off x="1374322" y="1189179"/>
            <a:ext cx="9802585" cy="4215578"/>
          </a:xfrm>
          <a:prstGeom prst="rect">
            <a:avLst/>
          </a:prstGeom>
        </p:spPr>
        <p:txBody>
          <a:bodyPr wrap="square">
            <a:spAutoFit/>
          </a:bodyPr>
          <a:lstStyle/>
          <a:p>
            <a:pPr fontAlgn="base">
              <a:lnSpc>
                <a:spcPct val="107000"/>
              </a:lnSpc>
              <a:spcAft>
                <a:spcPts val="2250"/>
              </a:spcAft>
            </a:pPr>
            <a:r>
              <a:rPr lang="en-GB"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those who do more physical activity are likely to have stronger ‘self-regulation’ – the ability to keep themselves in check – and in particular may find it easier to control their emotions at an earlier age. Physical activities which promote self-control in this way, such as swimming or ball sports, also have positive, knock-on effects for academic attainment.</a:t>
            </a:r>
            <a:endParaRPr lang="en-GB" sz="3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59D13B7-1130-4E8C-82FF-BC4169C5FC1E}"/>
              </a:ext>
            </a:extLst>
          </p:cNvPr>
          <p:cNvSpPr/>
          <p:nvPr/>
        </p:nvSpPr>
        <p:spPr>
          <a:xfrm>
            <a:off x="0" y="5800576"/>
            <a:ext cx="10626954" cy="375552"/>
          </a:xfrm>
          <a:prstGeom prst="rect">
            <a:avLst/>
          </a:prstGeom>
        </p:spPr>
        <p:txBody>
          <a:bodyPr wrap="square">
            <a:spAutoFit/>
          </a:bodyPr>
          <a:lstStyle/>
          <a:p>
            <a:pPr algn="just">
              <a:lnSpc>
                <a:spcPct val="107000"/>
              </a:lnSpc>
              <a:spcAft>
                <a:spcPts val="675"/>
              </a:spcAft>
            </a:pPr>
            <a:r>
              <a:rPr lang="en-GB" b="1" dirty="0" err="1">
                <a:solidFill>
                  <a:srgbClr val="202020"/>
                </a:solidFill>
                <a:latin typeface="Calibri" panose="020F0502020204030204" pitchFamily="34" charset="0"/>
                <a:ea typeface="Calibri" panose="020F0502020204030204" pitchFamily="34" charset="0"/>
                <a:cs typeface="Calibri" panose="020F0502020204030204" pitchFamily="34" charset="0"/>
              </a:rPr>
              <a:t>Vasilopoulos</a:t>
            </a:r>
            <a:r>
              <a:rPr lang="en-GB" b="1" dirty="0">
                <a:solidFill>
                  <a:srgbClr val="202020"/>
                </a:solidFill>
                <a:latin typeface="Calibri" panose="020F0502020204030204" pitchFamily="34" charset="0"/>
                <a:ea typeface="Calibri" panose="020F0502020204030204" pitchFamily="34" charset="0"/>
                <a:cs typeface="Calibri" panose="020F0502020204030204" pitchFamily="34" charset="0"/>
              </a:rPr>
              <a:t> F, Ellefson MR (2021). </a:t>
            </a:r>
            <a:r>
              <a:rPr lang="en-GB" b="1" u="sng"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https://doi.org/10.1371/journal.pone.0250984</a:t>
            </a:r>
            <a:r>
              <a:rPr lang="en-GB" b="1" dirty="0">
                <a:solidFill>
                  <a:srgbClr val="202020"/>
                </a:solidFill>
                <a:latin typeface="Calibri" panose="020F0502020204030204" pitchFamily="34" charset="0"/>
                <a:ea typeface="Calibri" panose="020F0502020204030204" pitchFamily="34" charset="0"/>
                <a:cs typeface="Calibri" panose="020F0502020204030204" pitchFamily="34" charset="0"/>
              </a:rPr>
              <a:t> (University of Cambridge)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C39A13B-1485-45E2-8485-33C4459FAC3C}"/>
              </a:ext>
            </a:extLst>
          </p:cNvPr>
          <p:cNvPicPr>
            <a:picLocks noChangeAspect="1"/>
          </p:cNvPicPr>
          <p:nvPr/>
        </p:nvPicPr>
        <p:blipFill>
          <a:blip r:embed="rId5"/>
          <a:srcRect/>
          <a:stretch/>
        </p:blipFill>
        <p:spPr>
          <a:xfrm>
            <a:off x="298477" y="829179"/>
            <a:ext cx="1051200" cy="720000"/>
          </a:xfrm>
          <a:prstGeom prst="rect">
            <a:avLst/>
          </a:prstGeom>
        </p:spPr>
      </p:pic>
    </p:spTree>
    <p:extLst>
      <p:ext uri="{BB962C8B-B14F-4D97-AF65-F5344CB8AC3E}">
        <p14:creationId xmlns:p14="http://schemas.microsoft.com/office/powerpoint/2010/main" val="138226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97555C3A-3E0F-4F3A-83D3-0D14D60EDE9A}"/>
              </a:ext>
            </a:extLst>
          </p:cNvPr>
          <p:cNvPicPr>
            <a:picLocks noChangeAspect="1"/>
          </p:cNvPicPr>
          <p:nvPr/>
        </p:nvPicPr>
        <p:blipFill>
          <a:blip r:embed="rId3"/>
          <a:stretch>
            <a:fillRect/>
          </a:stretch>
        </p:blipFill>
        <p:spPr>
          <a:xfrm>
            <a:off x="0" y="212272"/>
            <a:ext cx="12192000" cy="6858000"/>
          </a:xfrm>
          <a:prstGeom prst="rect">
            <a:avLst/>
          </a:prstGeom>
        </p:spPr>
      </p:pic>
      <p:sp>
        <p:nvSpPr>
          <p:cNvPr id="8" name="Title 5" title="Introduction in slide title placeholder">
            <a:extLst>
              <a:ext uri="{FF2B5EF4-FFF2-40B4-BE49-F238E27FC236}">
                <a16:creationId xmlns:a16="http://schemas.microsoft.com/office/drawing/2014/main" id="{95B83CAF-3AAE-423A-A35C-329FC60998E2}"/>
              </a:ext>
            </a:extLst>
          </p:cNvPr>
          <p:cNvSpPr txBox="1">
            <a:spLocks/>
          </p:cNvSpPr>
          <p:nvPr/>
        </p:nvSpPr>
        <p:spPr bwMode="gray">
          <a:xfrm>
            <a:off x="677477" y="2708275"/>
            <a:ext cx="4523335" cy="7207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r>
              <a:rPr lang="en-GB" sz="4800" b="1" dirty="0">
                <a:solidFill>
                  <a:srgbClr val="FF5C39"/>
                </a:solidFill>
                <a:latin typeface="+mn-lt"/>
              </a:rPr>
              <a:t>The impact…..</a:t>
            </a:r>
          </a:p>
        </p:txBody>
      </p:sp>
      <p:pic>
        <p:nvPicPr>
          <p:cNvPr id="9" name="Picture 8" descr="Text&#10;&#10;Description automatically generated">
            <a:extLst>
              <a:ext uri="{FF2B5EF4-FFF2-40B4-BE49-F238E27FC236}">
                <a16:creationId xmlns:a16="http://schemas.microsoft.com/office/drawing/2014/main" id="{D2DB2FDF-0AC4-4C40-9FD7-0F89A883106B}"/>
              </a:ext>
            </a:extLst>
          </p:cNvPr>
          <p:cNvPicPr>
            <a:picLocks noChangeAspect="1"/>
          </p:cNvPicPr>
          <p:nvPr/>
        </p:nvPicPr>
        <p:blipFill>
          <a:blip r:embed="rId4"/>
          <a:stretch>
            <a:fillRect/>
          </a:stretch>
        </p:blipFill>
        <p:spPr>
          <a:xfrm>
            <a:off x="5878288" y="1164316"/>
            <a:ext cx="3991278" cy="5303098"/>
          </a:xfrm>
          <a:prstGeom prst="rect">
            <a:avLst/>
          </a:prstGeom>
        </p:spPr>
      </p:pic>
    </p:spTree>
    <p:extLst>
      <p:ext uri="{BB962C8B-B14F-4D97-AF65-F5344CB8AC3E}">
        <p14:creationId xmlns:p14="http://schemas.microsoft.com/office/powerpoint/2010/main" val="221867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F38C1991-4ACF-4F7F-8366-8E36FA7B6C22}"/>
              </a:ext>
            </a:extLst>
          </p:cNvPr>
          <p:cNvPicPr>
            <a:picLocks noChangeAspect="1"/>
          </p:cNvPicPr>
          <p:nvPr/>
        </p:nvPicPr>
        <p:blipFill>
          <a:blip r:embed="rId3"/>
          <a:stretch>
            <a:fillRect/>
          </a:stretch>
        </p:blipFill>
        <p:spPr>
          <a:xfrm>
            <a:off x="0" y="0"/>
            <a:ext cx="12192000" cy="6858000"/>
          </a:xfrm>
          <a:prstGeom prst="rect">
            <a:avLst/>
          </a:prstGeom>
        </p:spPr>
      </p:pic>
      <p:sp>
        <p:nvSpPr>
          <p:cNvPr id="5" name="Google Shape;598;p36">
            <a:extLst>
              <a:ext uri="{FF2B5EF4-FFF2-40B4-BE49-F238E27FC236}">
                <a16:creationId xmlns:a16="http://schemas.microsoft.com/office/drawing/2014/main" id="{ECF1F07D-38C1-4C79-9B2F-E154C94CBE0A}"/>
              </a:ext>
            </a:extLst>
          </p:cNvPr>
          <p:cNvSpPr txBox="1"/>
          <p:nvPr/>
        </p:nvSpPr>
        <p:spPr>
          <a:xfrm>
            <a:off x="466164" y="820271"/>
            <a:ext cx="7404848"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004B87"/>
                </a:solidFill>
                <a:latin typeface="Calibri"/>
                <a:ea typeface="Calibri"/>
                <a:cs typeface="Calibri"/>
                <a:sym typeface="Calibri"/>
              </a:rPr>
              <a:t>Make Aware </a:t>
            </a:r>
            <a:r>
              <a:rPr lang="en-GB" sz="2400" dirty="0">
                <a:solidFill>
                  <a:schemeClr val="dk1"/>
                </a:solidFill>
                <a:latin typeface="Calibri"/>
                <a:ea typeface="Calibri"/>
                <a:cs typeface="Calibri"/>
                <a:sym typeface="Calibri"/>
              </a:rPr>
              <a:t>Help young people to identify what their sanctuary is- is it a place? Is it an activity? Is it a feeling?</a:t>
            </a:r>
            <a:endParaRPr dirty="0"/>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dirty="0">
                <a:solidFill>
                  <a:srgbClr val="004B87"/>
                </a:solidFill>
                <a:latin typeface="Calibri"/>
                <a:ea typeface="Calibri"/>
                <a:cs typeface="Calibri"/>
                <a:sym typeface="Calibri"/>
              </a:rPr>
              <a:t>Practice</a:t>
            </a:r>
            <a:r>
              <a:rPr lang="en-GB" sz="2400" b="1" dirty="0">
                <a:solidFill>
                  <a:schemeClr val="dk1"/>
                </a:solidFill>
                <a:latin typeface="Calibri"/>
                <a:ea typeface="Calibri"/>
                <a:cs typeface="Calibri"/>
                <a:sym typeface="Calibri"/>
              </a:rPr>
              <a:t> </a:t>
            </a:r>
            <a:r>
              <a:rPr lang="en-GB" sz="2400" dirty="0">
                <a:solidFill>
                  <a:schemeClr val="dk1"/>
                </a:solidFill>
                <a:latin typeface="Calibri"/>
                <a:ea typeface="Calibri"/>
                <a:cs typeface="Calibri"/>
                <a:sym typeface="Calibri"/>
              </a:rPr>
              <a:t>Give young people opportunities to practice, rehearse, discuss, plan and reflect</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dirty="0">
                <a:solidFill>
                  <a:srgbClr val="004B87"/>
                </a:solidFill>
                <a:latin typeface="Calibri"/>
                <a:ea typeface="Calibri"/>
                <a:cs typeface="Calibri"/>
                <a:sym typeface="Calibri"/>
              </a:rPr>
              <a:t>Apply with Support </a:t>
            </a:r>
            <a:r>
              <a:rPr lang="en-GB" sz="2400" dirty="0">
                <a:solidFill>
                  <a:schemeClr val="dk1"/>
                </a:solidFill>
                <a:latin typeface="Calibri"/>
                <a:ea typeface="Calibri"/>
                <a:cs typeface="Calibri"/>
                <a:sym typeface="Calibri"/>
              </a:rPr>
              <a:t>Give young people opportunities to apply skills with support from you (</a:t>
            </a:r>
            <a:r>
              <a:rPr lang="en-GB" sz="2400" i="1" dirty="0">
                <a:solidFill>
                  <a:schemeClr val="dk1"/>
                </a:solidFill>
                <a:latin typeface="Calibri"/>
                <a:ea typeface="Calibri"/>
                <a:cs typeface="Calibri"/>
                <a:sym typeface="Calibri"/>
              </a:rPr>
              <a:t>scaffolding learning)</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dirty="0">
                <a:solidFill>
                  <a:srgbClr val="004B87"/>
                </a:solidFill>
                <a:latin typeface="Calibri"/>
                <a:ea typeface="Calibri"/>
                <a:cs typeface="Calibri"/>
                <a:sym typeface="Calibri"/>
              </a:rPr>
              <a:t>Encourage Independent Use </a:t>
            </a:r>
            <a:r>
              <a:rPr lang="en-GB" sz="2400" dirty="0">
                <a:latin typeface="Calibri"/>
                <a:ea typeface="Calibri"/>
                <a:cs typeface="Calibri"/>
                <a:sym typeface="Calibri"/>
              </a:rPr>
              <a:t>self pace and self regulate. Whose learning is it anyway?</a:t>
            </a:r>
            <a:endParaRPr sz="2400" i="1" dirty="0">
              <a:latin typeface="Calibri"/>
              <a:ea typeface="Calibri"/>
              <a:cs typeface="Calibri"/>
              <a:sym typeface="Calibri"/>
            </a:endParaRPr>
          </a:p>
        </p:txBody>
      </p:sp>
      <p:sp>
        <p:nvSpPr>
          <p:cNvPr id="6" name="Title 5" title="Introduction in slide title placeholder">
            <a:extLst>
              <a:ext uri="{FF2B5EF4-FFF2-40B4-BE49-F238E27FC236}">
                <a16:creationId xmlns:a16="http://schemas.microsoft.com/office/drawing/2014/main" id="{AA3D1480-495C-4F8B-8F16-D3E036A64470}"/>
              </a:ext>
            </a:extLst>
          </p:cNvPr>
          <p:cNvSpPr txBox="1">
            <a:spLocks/>
          </p:cNvSpPr>
          <p:nvPr/>
        </p:nvSpPr>
        <p:spPr bwMode="gray">
          <a:xfrm>
            <a:off x="125020" y="52309"/>
            <a:ext cx="11408944" cy="7207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r>
              <a:rPr lang="en-GB" sz="4800" b="1" dirty="0">
                <a:solidFill>
                  <a:srgbClr val="FF5C39"/>
                </a:solidFill>
                <a:latin typeface="+mn-lt"/>
              </a:rPr>
              <a:t>The approach</a:t>
            </a:r>
          </a:p>
        </p:txBody>
      </p:sp>
      <p:pic>
        <p:nvPicPr>
          <p:cNvPr id="2" name="Picture 1">
            <a:extLst>
              <a:ext uri="{FF2B5EF4-FFF2-40B4-BE49-F238E27FC236}">
                <a16:creationId xmlns:a16="http://schemas.microsoft.com/office/drawing/2014/main" id="{275FD59A-E052-4141-8A1F-B66A9BBADB36}"/>
              </a:ext>
            </a:extLst>
          </p:cNvPr>
          <p:cNvPicPr>
            <a:picLocks noChangeAspect="1"/>
          </p:cNvPicPr>
          <p:nvPr/>
        </p:nvPicPr>
        <p:blipFill>
          <a:blip r:embed="rId4"/>
          <a:stretch>
            <a:fillRect/>
          </a:stretch>
        </p:blipFill>
        <p:spPr>
          <a:xfrm>
            <a:off x="8344284" y="320466"/>
            <a:ext cx="3314700" cy="4962525"/>
          </a:xfrm>
          <a:prstGeom prst="rect">
            <a:avLst/>
          </a:prstGeom>
        </p:spPr>
      </p:pic>
    </p:spTree>
    <p:extLst>
      <p:ext uri="{BB962C8B-B14F-4D97-AF65-F5344CB8AC3E}">
        <p14:creationId xmlns:p14="http://schemas.microsoft.com/office/powerpoint/2010/main" val="24105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C5BE5D44-014C-47D7-A9D0-F875E1551EC2}"/>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5" title="Introduction in slide title placeholder">
            <a:extLst>
              <a:ext uri="{FF2B5EF4-FFF2-40B4-BE49-F238E27FC236}">
                <a16:creationId xmlns:a16="http://schemas.microsoft.com/office/drawing/2014/main" id="{95B83CAF-3AAE-423A-A35C-329FC60998E2}"/>
              </a:ext>
            </a:extLst>
          </p:cNvPr>
          <p:cNvSpPr txBox="1">
            <a:spLocks/>
          </p:cNvSpPr>
          <p:nvPr/>
        </p:nvSpPr>
        <p:spPr bwMode="gray">
          <a:xfrm>
            <a:off x="114775" y="52309"/>
            <a:ext cx="11408944" cy="7207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r>
              <a:rPr lang="en-GB" sz="4800" b="1" dirty="0">
                <a:solidFill>
                  <a:srgbClr val="FF5C39"/>
                </a:solidFill>
                <a:latin typeface="+mn-lt"/>
              </a:rPr>
              <a:t>Examples in practice</a:t>
            </a:r>
          </a:p>
        </p:txBody>
      </p:sp>
      <p:sp>
        <p:nvSpPr>
          <p:cNvPr id="2" name="Rectangle 1">
            <a:extLst>
              <a:ext uri="{FF2B5EF4-FFF2-40B4-BE49-F238E27FC236}">
                <a16:creationId xmlns:a16="http://schemas.microsoft.com/office/drawing/2014/main" id="{490C6A4D-37AA-42F2-B310-BFB4BD095D4B}"/>
              </a:ext>
            </a:extLst>
          </p:cNvPr>
          <p:cNvSpPr/>
          <p:nvPr/>
        </p:nvSpPr>
        <p:spPr>
          <a:xfrm>
            <a:off x="114775" y="1207145"/>
            <a:ext cx="11408944" cy="4524315"/>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Riverside School, </a:t>
            </a:r>
            <a:r>
              <a:rPr lang="en-GB" sz="2400" b="1" dirty="0" err="1">
                <a:latin typeface="Arial" panose="020B0604020202020204" pitchFamily="34" charset="0"/>
                <a:cs typeface="Arial" panose="020B0604020202020204" pitchFamily="34" charset="0"/>
              </a:rPr>
              <a:t>Co.Antrim</a:t>
            </a:r>
            <a:r>
              <a:rPr lang="en-GB" sz="2400" b="1" dirty="0">
                <a:latin typeface="Arial" panose="020B0604020202020204" pitchFamily="34" charset="0"/>
                <a:cs typeface="Arial" panose="020B0604020202020204" pitchFamily="34" charset="0"/>
              </a:rPr>
              <a:t>, Northern Ireland </a:t>
            </a:r>
            <a:r>
              <a:rPr lang="en-GB" sz="2400" dirty="0">
                <a:latin typeface="Arial" panose="020B0604020202020204" pitchFamily="34" charset="0"/>
                <a:cs typeface="Arial" panose="020B0604020202020204" pitchFamily="34" charset="0"/>
              </a:rPr>
              <a:t>Their</a:t>
            </a:r>
            <a:r>
              <a:rPr lang="en-US" sz="2400" dirty="0">
                <a:latin typeface="Arial" panose="020B0604020202020204" pitchFamily="34" charset="0"/>
                <a:cs typeface="Arial" panose="020B0604020202020204" pitchFamily="34" charset="0"/>
              </a:rPr>
              <a:t> sports sanctuary has green space, trees and the relaxing sounds of nature and encompasses individual and group activities with opportunities to learn new skills.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Clare Mount Specialist Sports College, Wirral, Merseyside</a:t>
            </a:r>
            <a:r>
              <a:rPr lang="en-GB" sz="2400" dirty="0">
                <a:latin typeface="Arial" panose="020B0604020202020204" pitchFamily="34" charset="0"/>
                <a:cs typeface="Arial" panose="020B0604020202020204" pitchFamily="34" charset="0"/>
              </a:rPr>
              <a:t>- menu of activities designed in 5-minute bursts and chosen by pupils that stimulate vestibular or proprioceptive senses</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Baxter College, Worcestershire (Secondary Mainstream)</a:t>
            </a:r>
            <a:r>
              <a:rPr lang="en-GB" sz="2400" dirty="0">
                <a:latin typeface="Arial" panose="020B0604020202020204" pitchFamily="34" charset="0"/>
                <a:cs typeface="Arial" panose="020B0604020202020204" pitchFamily="34" charset="0"/>
              </a:rPr>
              <a:t> Lunch ‘</a:t>
            </a:r>
            <a:r>
              <a:rPr lang="en-GB" sz="2400" dirty="0" err="1">
                <a:latin typeface="Arial" panose="020B0604020202020204" pitchFamily="34" charset="0"/>
                <a:cs typeface="Arial" panose="020B0604020202020204" pitchFamily="34" charset="0"/>
              </a:rPr>
              <a:t>astro</a:t>
            </a:r>
            <a:r>
              <a:rPr lang="en-GB" sz="2400" dirty="0">
                <a:latin typeface="Arial" panose="020B0604020202020204" pitchFamily="34" charset="0"/>
                <a:cs typeface="Arial" panose="020B0604020202020204" pitchFamily="34" charset="0"/>
              </a:rPr>
              <a:t> time’ creates the space for pupils to be physically active in an outdoor space</a:t>
            </a:r>
            <a:endParaRPr lang="en-GB" dirty="0"/>
          </a:p>
        </p:txBody>
      </p:sp>
    </p:spTree>
    <p:extLst>
      <p:ext uri="{BB962C8B-B14F-4D97-AF65-F5344CB8AC3E}">
        <p14:creationId xmlns:p14="http://schemas.microsoft.com/office/powerpoint/2010/main" val="142414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C5BE5D44-014C-47D7-A9D0-F875E1551EC2}"/>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5" title="Introduction in slide title placeholder">
            <a:extLst>
              <a:ext uri="{FF2B5EF4-FFF2-40B4-BE49-F238E27FC236}">
                <a16:creationId xmlns:a16="http://schemas.microsoft.com/office/drawing/2014/main" id="{95B83CAF-3AAE-423A-A35C-329FC60998E2}"/>
              </a:ext>
            </a:extLst>
          </p:cNvPr>
          <p:cNvSpPr txBox="1">
            <a:spLocks/>
          </p:cNvSpPr>
          <p:nvPr/>
        </p:nvSpPr>
        <p:spPr bwMode="gray">
          <a:xfrm>
            <a:off x="114775" y="52309"/>
            <a:ext cx="11408944" cy="7207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r>
              <a:rPr lang="en-GB" sz="4800" b="1" dirty="0">
                <a:solidFill>
                  <a:srgbClr val="FF5C39"/>
                </a:solidFill>
                <a:latin typeface="+mn-lt"/>
              </a:rPr>
              <a:t>Examples in practice</a:t>
            </a:r>
          </a:p>
        </p:txBody>
      </p:sp>
      <p:pic>
        <p:nvPicPr>
          <p:cNvPr id="3" name="Picture 2">
            <a:extLst>
              <a:ext uri="{FF2B5EF4-FFF2-40B4-BE49-F238E27FC236}">
                <a16:creationId xmlns:a16="http://schemas.microsoft.com/office/drawing/2014/main" id="{36F218D8-487A-4C29-9FD3-FB7D5A7B9979}"/>
              </a:ext>
            </a:extLst>
          </p:cNvPr>
          <p:cNvPicPr>
            <a:picLocks noChangeAspect="1"/>
          </p:cNvPicPr>
          <p:nvPr/>
        </p:nvPicPr>
        <p:blipFill>
          <a:blip r:embed="rId4"/>
          <a:stretch>
            <a:fillRect/>
          </a:stretch>
        </p:blipFill>
        <p:spPr>
          <a:xfrm>
            <a:off x="616348" y="880756"/>
            <a:ext cx="3052968" cy="5096488"/>
          </a:xfrm>
          <a:prstGeom prst="rect">
            <a:avLst/>
          </a:prstGeom>
        </p:spPr>
      </p:pic>
      <p:pic>
        <p:nvPicPr>
          <p:cNvPr id="4" name="Picture 3">
            <a:extLst>
              <a:ext uri="{FF2B5EF4-FFF2-40B4-BE49-F238E27FC236}">
                <a16:creationId xmlns:a16="http://schemas.microsoft.com/office/drawing/2014/main" id="{05D9252E-0079-4178-A21A-1F937EDDD360}"/>
              </a:ext>
            </a:extLst>
          </p:cNvPr>
          <p:cNvPicPr>
            <a:picLocks noChangeAspect="1"/>
          </p:cNvPicPr>
          <p:nvPr/>
        </p:nvPicPr>
        <p:blipFill>
          <a:blip r:embed="rId5"/>
          <a:stretch>
            <a:fillRect/>
          </a:stretch>
        </p:blipFill>
        <p:spPr>
          <a:xfrm>
            <a:off x="4665596" y="825343"/>
            <a:ext cx="5805101" cy="2740479"/>
          </a:xfrm>
          <a:prstGeom prst="rect">
            <a:avLst/>
          </a:prstGeom>
        </p:spPr>
      </p:pic>
      <p:pic>
        <p:nvPicPr>
          <p:cNvPr id="6" name="Picture 5">
            <a:extLst>
              <a:ext uri="{FF2B5EF4-FFF2-40B4-BE49-F238E27FC236}">
                <a16:creationId xmlns:a16="http://schemas.microsoft.com/office/drawing/2014/main" id="{949FBABC-32AE-4334-B3A1-AF76FA624F31}"/>
              </a:ext>
            </a:extLst>
          </p:cNvPr>
          <p:cNvPicPr>
            <a:picLocks noChangeAspect="1"/>
          </p:cNvPicPr>
          <p:nvPr/>
        </p:nvPicPr>
        <p:blipFill>
          <a:blip r:embed="rId6"/>
          <a:stretch>
            <a:fillRect/>
          </a:stretch>
        </p:blipFill>
        <p:spPr>
          <a:xfrm>
            <a:off x="5045528" y="3618131"/>
            <a:ext cx="4569279" cy="2732146"/>
          </a:xfrm>
          <a:prstGeom prst="rect">
            <a:avLst/>
          </a:prstGeom>
        </p:spPr>
      </p:pic>
    </p:spTree>
    <p:extLst>
      <p:ext uri="{BB962C8B-B14F-4D97-AF65-F5344CB8AC3E}">
        <p14:creationId xmlns:p14="http://schemas.microsoft.com/office/powerpoint/2010/main" val="1398153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AF0A44B-749E-4165-AAA8-26BBB49B7C67}"/>
              </a:ext>
            </a:extLst>
          </p:cNvPr>
          <p:cNvSpPr txBox="1">
            <a:spLocks noChangeArrowheads="1"/>
          </p:cNvSpPr>
          <p:nvPr/>
        </p:nvSpPr>
        <p:spPr bwMode="auto">
          <a:xfrm>
            <a:off x="197351" y="199650"/>
            <a:ext cx="1085901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Parent/Carer priorities</a:t>
            </a:r>
            <a:endParaRPr lang="en-GB" sz="4800" b="1" dirty="0">
              <a:solidFill>
                <a:srgbClr val="E31C79"/>
              </a:solidFill>
              <a:latin typeface="Calibri" charset="0"/>
              <a:cs typeface="Arial" charset="0"/>
            </a:endParaRPr>
          </a:p>
        </p:txBody>
      </p:sp>
      <p:sp>
        <p:nvSpPr>
          <p:cNvPr id="10" name="TextBox 9">
            <a:extLst>
              <a:ext uri="{FF2B5EF4-FFF2-40B4-BE49-F238E27FC236}">
                <a16:creationId xmlns:a16="http://schemas.microsoft.com/office/drawing/2014/main" id="{2D0AC85F-BCC2-41D1-8513-8EB1C2EB7399}"/>
              </a:ext>
            </a:extLst>
          </p:cNvPr>
          <p:cNvSpPr txBox="1"/>
          <p:nvPr/>
        </p:nvSpPr>
        <p:spPr>
          <a:xfrm>
            <a:off x="357884" y="1559234"/>
            <a:ext cx="11001041" cy="4708981"/>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most important factor for parents when deciding on a secondary school was the </a:t>
            </a:r>
            <a:r>
              <a:rPr lang="en-GB" sz="2400" b="1" dirty="0">
                <a:latin typeface="Arial" panose="020B0604020202020204" pitchFamily="34" charset="0"/>
                <a:cs typeface="Arial" panose="020B0604020202020204" pitchFamily="34" charset="0"/>
              </a:rPr>
              <a:t>wellbeing of pupils </a:t>
            </a:r>
            <a:r>
              <a:rPr lang="en-GB" sz="2400" dirty="0">
                <a:latin typeface="Arial" panose="020B0604020202020204" pitchFamily="34" charset="0"/>
                <a:cs typeface="Arial" panose="020B0604020202020204" pitchFamily="34" charset="0"/>
              </a:rPr>
              <a:t>(65%).</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most important factor for parents when choosing  a primary school was location (68%) followed by </a:t>
            </a:r>
            <a:r>
              <a:rPr lang="en-GB" sz="2400" b="1" dirty="0">
                <a:latin typeface="Arial" panose="020B0604020202020204" pitchFamily="34" charset="0"/>
                <a:cs typeface="Arial" panose="020B0604020202020204" pitchFamily="34" charset="0"/>
              </a:rPr>
              <a:t>wellbeing</a:t>
            </a:r>
            <a:r>
              <a:rPr lang="en-GB" sz="2400" dirty="0">
                <a:latin typeface="Arial" panose="020B0604020202020204" pitchFamily="34" charset="0"/>
                <a:cs typeface="Arial" panose="020B0604020202020204" pitchFamily="34" charset="0"/>
              </a:rPr>
              <a:t> (63%)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Two out of three parents agreed or strongly agreed they would like to see </a:t>
            </a:r>
            <a:r>
              <a:rPr lang="en-GB" sz="2400" b="1" dirty="0">
                <a:latin typeface="Arial" panose="020B0604020202020204" pitchFamily="34" charset="0"/>
                <a:cs typeface="Arial" panose="020B0604020202020204" pitchFamily="34" charset="0"/>
              </a:rPr>
              <a:t>more information </a:t>
            </a:r>
            <a:r>
              <a:rPr lang="en-GB" sz="2400" dirty="0">
                <a:latin typeface="Arial" panose="020B0604020202020204" pitchFamily="34" charset="0"/>
                <a:cs typeface="Arial" panose="020B0604020202020204" pitchFamily="34" charset="0"/>
              </a:rPr>
              <a:t>on what schools were doing to support wellbeing of pupils.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58% of parents agreed wellbeing was likely to be better in </a:t>
            </a:r>
            <a:r>
              <a:rPr lang="en-GB" sz="2400" b="1" dirty="0">
                <a:latin typeface="Arial" panose="020B0604020202020204" pitchFamily="34" charset="0"/>
                <a:cs typeface="Arial" panose="020B0604020202020204" pitchFamily="34" charset="0"/>
              </a:rPr>
              <a:t>schools which prioritised sport, Physical Education and physical activity</a:t>
            </a:r>
            <a:r>
              <a:rPr lang="en-GB" sz="2400" dirty="0">
                <a:latin typeface="Arial" panose="020B0604020202020204" pitchFamily="34" charset="0"/>
                <a:cs typeface="Arial" panose="020B0604020202020204" pitchFamily="34" charset="0"/>
              </a:rPr>
              <a:t>.</a:t>
            </a:r>
            <a:endParaRPr lang="en-GB" dirty="0"/>
          </a:p>
          <a:p>
            <a:endParaRPr lang="en-GB" dirty="0"/>
          </a:p>
          <a:p>
            <a:endParaRPr lang="en-GB" dirty="0"/>
          </a:p>
        </p:txBody>
      </p:sp>
      <p:pic>
        <p:nvPicPr>
          <p:cNvPr id="5" name="Picture 4" descr="A picture containing text&#10;&#10;Description automatically generated">
            <a:extLst>
              <a:ext uri="{FF2B5EF4-FFF2-40B4-BE49-F238E27FC236}">
                <a16:creationId xmlns:a16="http://schemas.microsoft.com/office/drawing/2014/main" id="{548DC2A3-A9C9-4BB3-A6CC-E42A6DFFA33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1836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A0A7CE33-EAA6-A14C-8F5A-FBB6E1F9EFD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7">
            <a:extLst>
              <a:ext uri="{FF2B5EF4-FFF2-40B4-BE49-F238E27FC236}">
                <a16:creationId xmlns:a16="http://schemas.microsoft.com/office/drawing/2014/main" id="{B1E38101-8225-4249-AF09-42CB0E134141}"/>
              </a:ext>
            </a:extLst>
          </p:cNvPr>
          <p:cNvSpPr txBox="1">
            <a:spLocks noChangeArrowheads="1"/>
          </p:cNvSpPr>
          <p:nvPr/>
        </p:nvSpPr>
        <p:spPr bwMode="auto">
          <a:xfrm>
            <a:off x="135191" y="2724229"/>
            <a:ext cx="1173568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b="1" dirty="0">
                <a:solidFill>
                  <a:schemeClr val="bg1"/>
                </a:solidFill>
                <a:cs typeface="Arial" charset="0"/>
                <a:hlinkClick r:id="rId4">
                  <a:extLst>
                    <a:ext uri="{A12FA001-AC4F-418D-AE19-62706E023703}">
                      <ahyp:hlinkClr xmlns:ahyp="http://schemas.microsoft.com/office/drawing/2018/hyperlinkcolor" val="tx"/>
                    </a:ext>
                  </a:extLst>
                </a:hlinkClick>
              </a:rPr>
              <a:t>https://www.yourschoolgames.com/active-recovery/</a:t>
            </a:r>
            <a:r>
              <a:rPr lang="en-GB" sz="3600" b="1" dirty="0">
                <a:solidFill>
                  <a:schemeClr val="bg1"/>
                </a:solidFill>
                <a:cs typeface="Arial" charset="0"/>
              </a:rPr>
              <a:t> </a:t>
            </a:r>
          </a:p>
          <a:p>
            <a:pPr eaLnBrk="1" hangingPunct="1"/>
            <a:endParaRPr lang="en-GB" sz="3600" b="1" dirty="0">
              <a:solidFill>
                <a:schemeClr val="bg1"/>
              </a:solidFill>
              <a:cs typeface="Arial" charset="0"/>
            </a:endParaRPr>
          </a:p>
          <a:p>
            <a:pPr eaLnBrk="1" hangingPunct="1"/>
            <a:r>
              <a:rPr lang="en-GB" sz="3600" b="1" dirty="0">
                <a:solidFill>
                  <a:schemeClr val="bg1"/>
                </a:solidFill>
                <a:cs typeface="Arial" charset="0"/>
              </a:rPr>
              <a:t>@YouthSportTrust</a:t>
            </a:r>
          </a:p>
          <a:p>
            <a:pPr eaLnBrk="1" hangingPunct="1"/>
            <a:endParaRPr lang="en-GB" sz="3600" b="1" dirty="0">
              <a:solidFill>
                <a:schemeClr val="bg1"/>
              </a:solidFill>
              <a:cs typeface="Arial" charset="0"/>
            </a:endParaRPr>
          </a:p>
          <a:p>
            <a:pPr eaLnBrk="1" hangingPunct="1"/>
            <a:r>
              <a:rPr lang="en-GB" sz="3600" b="1" dirty="0">
                <a:solidFill>
                  <a:schemeClr val="bg1"/>
                </a:solidFill>
                <a:cs typeface="Arial" charset="0"/>
              </a:rPr>
              <a:t>@vawells1</a:t>
            </a:r>
          </a:p>
          <a:p>
            <a:pPr eaLnBrk="1" hangingPunct="1"/>
            <a:endParaRPr lang="en-GB" sz="4000" dirty="0">
              <a:solidFill>
                <a:schemeClr val="bg1"/>
              </a:solidFill>
              <a:cs typeface="Arial" charset="0"/>
            </a:endParaRPr>
          </a:p>
        </p:txBody>
      </p:sp>
      <p:sp>
        <p:nvSpPr>
          <p:cNvPr id="5" name="TextBox 7">
            <a:extLst>
              <a:ext uri="{FF2B5EF4-FFF2-40B4-BE49-F238E27FC236}">
                <a16:creationId xmlns:a16="http://schemas.microsoft.com/office/drawing/2014/main" id="{10188671-DBAE-421C-8DFF-2CFF03AA8A92}"/>
              </a:ext>
            </a:extLst>
          </p:cNvPr>
          <p:cNvSpPr txBox="1">
            <a:spLocks noChangeArrowheads="1"/>
          </p:cNvSpPr>
          <p:nvPr/>
        </p:nvSpPr>
        <p:spPr bwMode="auto">
          <a:xfrm>
            <a:off x="0" y="1062775"/>
            <a:ext cx="1207008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6000" b="1" dirty="0">
                <a:solidFill>
                  <a:schemeClr val="bg1"/>
                </a:solidFill>
              </a:rPr>
              <a:t>Thank You </a:t>
            </a:r>
            <a:endParaRPr lang="en-GB" sz="4000" dirty="0">
              <a:solidFill>
                <a:schemeClr val="bg1"/>
              </a:solidFill>
              <a:cs typeface="Arial" charset="0"/>
            </a:endParaRPr>
          </a:p>
        </p:txBody>
      </p:sp>
    </p:spTree>
    <p:extLst>
      <p:ext uri="{BB962C8B-B14F-4D97-AF65-F5344CB8AC3E}">
        <p14:creationId xmlns:p14="http://schemas.microsoft.com/office/powerpoint/2010/main" val="232529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2DE1F02-1AA6-7B4B-A623-1942DF48657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0" y="272570"/>
            <a:ext cx="6858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0"/>
              </a:spcBef>
              <a:spcAft>
                <a:spcPts val="600"/>
              </a:spcAft>
            </a:pPr>
            <a:r>
              <a:rPr lang="en-US" sz="4000" dirty="0">
                <a:solidFill>
                  <a:srgbClr val="FF0000"/>
                </a:solidFill>
              </a:rPr>
              <a:t>Why Active Recovery?</a:t>
            </a:r>
          </a:p>
        </p:txBody>
      </p:sp>
      <p:sp>
        <p:nvSpPr>
          <p:cNvPr id="2" name="TextBox 1">
            <a:extLst>
              <a:ext uri="{FF2B5EF4-FFF2-40B4-BE49-F238E27FC236}">
                <a16:creationId xmlns:a16="http://schemas.microsoft.com/office/drawing/2014/main" id="{B5EC58AC-AEE7-42C6-8345-344889D66681}"/>
              </a:ext>
            </a:extLst>
          </p:cNvPr>
          <p:cNvSpPr txBox="1"/>
          <p:nvPr/>
        </p:nvSpPr>
        <p:spPr>
          <a:xfrm>
            <a:off x="185057" y="1487793"/>
            <a:ext cx="6085113" cy="443198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Every child and young person will have had their own unique, personal, lived in experience during the Covid-19 pandemic.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All will have experienced losses to their routines, structures, friendships, opportunities and freedoms. The result is that as pupils return to schools, they may arrive not feeling safe or secure. </a:t>
            </a:r>
            <a:r>
              <a:rPr lang="en-GB" sz="2400" b="1" dirty="0">
                <a:solidFill>
                  <a:srgbClr val="FF0000"/>
                </a:solidFill>
                <a:latin typeface="Arial" panose="020B0604020202020204" pitchFamily="34" charset="0"/>
                <a:cs typeface="Arial" panose="020B0604020202020204" pitchFamily="34" charset="0"/>
              </a:rPr>
              <a:t>An anxious child ‘is not in a place to learn effectively’</a:t>
            </a:r>
            <a:r>
              <a:rPr lang="en-GB" sz="2400" dirty="0">
                <a:latin typeface="Arial" panose="020B0604020202020204" pitchFamily="34" charset="0"/>
                <a:cs typeface="Arial" panose="020B0604020202020204" pitchFamily="34" charset="0"/>
              </a:rPr>
              <a:t> (Carpenter 2020). </a:t>
            </a:r>
            <a:endParaRPr lang="en-GB" sz="2400" dirty="0">
              <a:solidFill>
                <a:srgbClr val="1E22AA"/>
              </a:solidFill>
              <a:latin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02707406-A9CE-4CEF-87F7-9F3D2857554D}"/>
              </a:ext>
            </a:extLst>
          </p:cNvPr>
          <p:cNvPicPr>
            <a:picLocks noChangeAspect="1"/>
          </p:cNvPicPr>
          <p:nvPr/>
        </p:nvPicPr>
        <p:blipFill>
          <a:blip r:embed="rId4"/>
          <a:stretch>
            <a:fillRect/>
          </a:stretch>
        </p:blipFill>
        <p:spPr>
          <a:xfrm>
            <a:off x="6577068" y="1751827"/>
            <a:ext cx="5429874" cy="3170881"/>
          </a:xfrm>
          <a:prstGeom prst="rect">
            <a:avLst/>
          </a:prstGeom>
        </p:spPr>
      </p:pic>
    </p:spTree>
    <p:extLst>
      <p:ext uri="{BB962C8B-B14F-4D97-AF65-F5344CB8AC3E}">
        <p14:creationId xmlns:p14="http://schemas.microsoft.com/office/powerpoint/2010/main" val="75955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D8AD6B6B-0422-0247-AAFF-09658E85403E}"/>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4F7345C-157A-8F42-BF98-3DDE72EDF980}"/>
              </a:ext>
            </a:extLst>
          </p:cNvPr>
          <p:cNvPicPr>
            <a:picLocks noChangeAspect="1"/>
          </p:cNvPicPr>
          <p:nvPr/>
        </p:nvPicPr>
        <p:blipFill>
          <a:blip r:embed="rId4"/>
          <a:stretch>
            <a:fillRect/>
          </a:stretch>
        </p:blipFill>
        <p:spPr>
          <a:xfrm>
            <a:off x="469763" y="988891"/>
            <a:ext cx="1051200" cy="720000"/>
          </a:xfrm>
          <a:prstGeom prst="rect">
            <a:avLst/>
          </a:prstGeom>
        </p:spPr>
      </p:pic>
      <p:sp>
        <p:nvSpPr>
          <p:cNvPr id="11" name="TextBox 1">
            <a:extLst>
              <a:ext uri="{FF2B5EF4-FFF2-40B4-BE49-F238E27FC236}">
                <a16:creationId xmlns:a16="http://schemas.microsoft.com/office/drawing/2014/main" id="{061D32F8-0621-954B-94D8-5C099823A2C2}"/>
              </a:ext>
            </a:extLst>
          </p:cNvPr>
          <p:cNvSpPr txBox="1">
            <a:spLocks noChangeArrowheads="1"/>
          </p:cNvSpPr>
          <p:nvPr/>
        </p:nvSpPr>
        <p:spPr bwMode="auto">
          <a:xfrm>
            <a:off x="1990725" y="1348891"/>
            <a:ext cx="9560227"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eaLnBrk="1" hangingPunct="1"/>
            <a:r>
              <a:rPr lang="en-GB" sz="3600" dirty="0">
                <a:latin typeface="Arial" panose="020B0604020202020204" pitchFamily="34" charset="0"/>
                <a:cs typeface="Arial" panose="020B0604020202020204" pitchFamily="34" charset="0"/>
              </a:rPr>
              <a:t>Older children have lost stamina in their reading and writing, some have lost physical fitness, others show signs of mental distress, including an increase in eating disorders and self-harm”   </a:t>
            </a:r>
            <a:r>
              <a:rPr lang="en-US" sz="2000" b="1" dirty="0">
                <a:solidFill>
                  <a:srgbClr val="FF5C39"/>
                </a:solidFill>
                <a:cs typeface="Arial" charset="0"/>
              </a:rPr>
              <a:t>OFSTED (NOVEMBER 2020)</a:t>
            </a:r>
            <a:endParaRPr kumimoji="0" lang="en-US" sz="2000" b="1" i="0" u="none" strike="noStrike" kern="1200" cap="none" spc="0" normalizeH="0" baseline="0" noProof="0" dirty="0">
              <a:ln>
                <a:noFill/>
              </a:ln>
              <a:solidFill>
                <a:srgbClr val="FF5C39"/>
              </a:solidFill>
              <a:effectLst/>
              <a:uLnTx/>
              <a:uFillTx/>
              <a:latin typeface="Arial" charset="0"/>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5C39"/>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5468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2DE1F02-1AA6-7B4B-A623-1942DF48657B}"/>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6B23C98-3953-4BE1-818C-A2CE1A16B34C}"/>
              </a:ext>
            </a:extLst>
          </p:cNvPr>
          <p:cNvPicPr>
            <a:picLocks noChangeAspect="1"/>
          </p:cNvPicPr>
          <p:nvPr/>
        </p:nvPicPr>
        <p:blipFill>
          <a:blip r:embed="rId4"/>
          <a:stretch>
            <a:fillRect/>
          </a:stretch>
        </p:blipFill>
        <p:spPr>
          <a:xfrm>
            <a:off x="2660536" y="866380"/>
            <a:ext cx="7360784" cy="5386496"/>
          </a:xfrm>
          <a:prstGeom prst="rect">
            <a:avLst/>
          </a:prstGeom>
        </p:spPr>
      </p:pic>
      <p:sp>
        <p:nvSpPr>
          <p:cNvPr id="6" name="TextBox 1">
            <a:extLst>
              <a:ext uri="{FF2B5EF4-FFF2-40B4-BE49-F238E27FC236}">
                <a16:creationId xmlns:a16="http://schemas.microsoft.com/office/drawing/2014/main" id="{3D86EB8A-A1CD-4DB5-A4F7-641F1EDA3F08}"/>
              </a:ext>
            </a:extLst>
          </p:cNvPr>
          <p:cNvSpPr txBox="1">
            <a:spLocks noChangeArrowheads="1"/>
          </p:cNvSpPr>
          <p:nvPr/>
        </p:nvSpPr>
        <p:spPr bwMode="auto">
          <a:xfrm>
            <a:off x="1450521" y="220049"/>
            <a:ext cx="929095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0"/>
              </a:spcBef>
              <a:spcAft>
                <a:spcPts val="600"/>
              </a:spcAft>
            </a:pPr>
            <a:r>
              <a:rPr lang="en-US" sz="4000" dirty="0">
                <a:solidFill>
                  <a:srgbClr val="FF0000"/>
                </a:solidFill>
              </a:rPr>
              <a:t>Schools Active Movement- May 2021</a:t>
            </a:r>
          </a:p>
        </p:txBody>
      </p:sp>
    </p:spTree>
    <p:extLst>
      <p:ext uri="{BB962C8B-B14F-4D97-AF65-F5344CB8AC3E}">
        <p14:creationId xmlns:p14="http://schemas.microsoft.com/office/powerpoint/2010/main" val="315385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10;&#10;Description automatically generated with medium confidence">
            <a:extLst>
              <a:ext uri="{FF2B5EF4-FFF2-40B4-BE49-F238E27FC236}">
                <a16:creationId xmlns:a16="http://schemas.microsoft.com/office/drawing/2014/main" id="{FE6763F2-3287-7443-BBC1-5E9C96456A7B}"/>
              </a:ext>
            </a:extLst>
          </p:cNvPr>
          <p:cNvPicPr>
            <a:picLocks noChangeAspect="1"/>
          </p:cNvPicPr>
          <p:nvPr/>
        </p:nvPicPr>
        <p:blipFill>
          <a:blip r:embed="rId3"/>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19C1789A-18D8-364A-BF01-A813F35205A2}"/>
              </a:ext>
            </a:extLst>
          </p:cNvPr>
          <p:cNvGrpSpPr/>
          <p:nvPr/>
        </p:nvGrpSpPr>
        <p:grpSpPr>
          <a:xfrm>
            <a:off x="-79403" y="1729738"/>
            <a:ext cx="2930037" cy="2783633"/>
            <a:chOff x="533090" y="1687895"/>
            <a:chExt cx="3474134" cy="3276808"/>
          </a:xfrm>
        </p:grpSpPr>
        <p:sp>
          <p:nvSpPr>
            <p:cNvPr id="18" name="Oval 17">
              <a:extLst>
                <a:ext uri="{FF2B5EF4-FFF2-40B4-BE49-F238E27FC236}">
                  <a16:creationId xmlns:a16="http://schemas.microsoft.com/office/drawing/2014/main" id="{2691E4E7-5584-E24B-8378-9B9484673A55}"/>
                </a:ext>
              </a:extLst>
            </p:cNvPr>
            <p:cNvSpPr/>
            <p:nvPr/>
          </p:nvSpPr>
          <p:spPr>
            <a:xfrm>
              <a:off x="730415" y="1687895"/>
              <a:ext cx="3276808" cy="3276808"/>
            </a:xfrm>
            <a:prstGeom prst="ellipse">
              <a:avLst/>
            </a:prstGeom>
            <a:solidFill>
              <a:srgbClr val="FF5C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7">
              <a:extLst>
                <a:ext uri="{FF2B5EF4-FFF2-40B4-BE49-F238E27FC236}">
                  <a16:creationId xmlns:a16="http://schemas.microsoft.com/office/drawing/2014/main" id="{4DEE887F-20D4-8241-BD67-CE00484F5244}"/>
                </a:ext>
              </a:extLst>
            </p:cNvPr>
            <p:cNvSpPr txBox="1">
              <a:spLocks noChangeArrowheads="1"/>
            </p:cNvSpPr>
            <p:nvPr/>
          </p:nvSpPr>
          <p:spPr bwMode="auto">
            <a:xfrm>
              <a:off x="533090" y="3044060"/>
              <a:ext cx="3474134" cy="56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dirty="0">
                  <a:solidFill>
                    <a:schemeClr val="bg1"/>
                  </a:solidFill>
                  <a:cs typeface="Arial" charset="0"/>
                </a:rPr>
                <a:t>92%</a:t>
              </a:r>
              <a:endParaRPr lang="en-US" sz="2000" dirty="0">
                <a:solidFill>
                  <a:schemeClr val="bg1"/>
                </a:solidFill>
                <a:cs typeface="Arial" charset="0"/>
              </a:endParaRPr>
            </a:p>
          </p:txBody>
        </p:sp>
      </p:grpSp>
      <p:grpSp>
        <p:nvGrpSpPr>
          <p:cNvPr id="2" name="Group 1">
            <a:extLst>
              <a:ext uri="{FF2B5EF4-FFF2-40B4-BE49-F238E27FC236}">
                <a16:creationId xmlns:a16="http://schemas.microsoft.com/office/drawing/2014/main" id="{E26C1BDA-2C58-C740-A355-BE3FEF60897A}"/>
              </a:ext>
            </a:extLst>
          </p:cNvPr>
          <p:cNvGrpSpPr/>
          <p:nvPr/>
        </p:nvGrpSpPr>
        <p:grpSpPr>
          <a:xfrm>
            <a:off x="8549893" y="1699310"/>
            <a:ext cx="2877932" cy="2844490"/>
            <a:chOff x="8188734" y="1687895"/>
            <a:chExt cx="3342328" cy="3276808"/>
          </a:xfrm>
        </p:grpSpPr>
        <p:sp>
          <p:nvSpPr>
            <p:cNvPr id="30" name="Oval 29">
              <a:extLst>
                <a:ext uri="{FF2B5EF4-FFF2-40B4-BE49-F238E27FC236}">
                  <a16:creationId xmlns:a16="http://schemas.microsoft.com/office/drawing/2014/main" id="{5D641E30-745E-8B46-A6A2-20CDC24DBE4F}"/>
                </a:ext>
              </a:extLst>
            </p:cNvPr>
            <p:cNvSpPr/>
            <p:nvPr/>
          </p:nvSpPr>
          <p:spPr>
            <a:xfrm>
              <a:off x="8254253" y="1687895"/>
              <a:ext cx="3276808" cy="3276808"/>
            </a:xfrm>
            <a:prstGeom prst="ellipse">
              <a:avLst/>
            </a:prstGeom>
            <a:solidFill>
              <a:srgbClr val="FF5C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7">
              <a:extLst>
                <a:ext uri="{FF2B5EF4-FFF2-40B4-BE49-F238E27FC236}">
                  <a16:creationId xmlns:a16="http://schemas.microsoft.com/office/drawing/2014/main" id="{096E17C5-EB7C-0144-BD4F-B3B856BB54E7}"/>
                </a:ext>
              </a:extLst>
            </p:cNvPr>
            <p:cNvSpPr txBox="1">
              <a:spLocks noChangeArrowheads="1"/>
            </p:cNvSpPr>
            <p:nvPr/>
          </p:nvSpPr>
          <p:spPr bwMode="auto">
            <a:xfrm>
              <a:off x="8188734" y="3049302"/>
              <a:ext cx="334232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dirty="0">
                  <a:solidFill>
                    <a:schemeClr val="bg1"/>
                  </a:solidFill>
                  <a:cs typeface="Arial" charset="0"/>
                </a:rPr>
                <a:t>34%</a:t>
              </a:r>
              <a:endParaRPr lang="en-US" sz="3000" dirty="0">
                <a:solidFill>
                  <a:schemeClr val="bg1"/>
                </a:solidFill>
                <a:cs typeface="Arial" charset="0"/>
              </a:endParaRPr>
            </a:p>
          </p:txBody>
        </p:sp>
      </p:grpSp>
      <p:grpSp>
        <p:nvGrpSpPr>
          <p:cNvPr id="15" name="Group 14">
            <a:extLst>
              <a:ext uri="{FF2B5EF4-FFF2-40B4-BE49-F238E27FC236}">
                <a16:creationId xmlns:a16="http://schemas.microsoft.com/office/drawing/2014/main" id="{58C44E96-7FF7-4CE4-8B6B-40A8A251FF64}"/>
              </a:ext>
            </a:extLst>
          </p:cNvPr>
          <p:cNvGrpSpPr/>
          <p:nvPr/>
        </p:nvGrpSpPr>
        <p:grpSpPr>
          <a:xfrm>
            <a:off x="4397514" y="1620558"/>
            <a:ext cx="2930037" cy="2844490"/>
            <a:chOff x="4359585" y="1687895"/>
            <a:chExt cx="3535790" cy="3276808"/>
          </a:xfrm>
        </p:grpSpPr>
        <p:sp>
          <p:nvSpPr>
            <p:cNvPr id="16" name="Oval 15">
              <a:extLst>
                <a:ext uri="{FF2B5EF4-FFF2-40B4-BE49-F238E27FC236}">
                  <a16:creationId xmlns:a16="http://schemas.microsoft.com/office/drawing/2014/main" id="{DC8D85F8-7687-48E5-B901-0552FE68B82A}"/>
                </a:ext>
              </a:extLst>
            </p:cNvPr>
            <p:cNvSpPr/>
            <p:nvPr/>
          </p:nvSpPr>
          <p:spPr>
            <a:xfrm>
              <a:off x="4489076" y="1687895"/>
              <a:ext cx="3276808" cy="3276808"/>
            </a:xfrm>
            <a:prstGeom prst="ellipse">
              <a:avLst/>
            </a:prstGeom>
            <a:solidFill>
              <a:srgbClr val="1E2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7">
              <a:extLst>
                <a:ext uri="{FF2B5EF4-FFF2-40B4-BE49-F238E27FC236}">
                  <a16:creationId xmlns:a16="http://schemas.microsoft.com/office/drawing/2014/main" id="{0B9460E9-2C70-43FC-9FD9-13E63F450F22}"/>
                </a:ext>
              </a:extLst>
            </p:cNvPr>
            <p:cNvSpPr txBox="1">
              <a:spLocks noChangeArrowheads="1"/>
            </p:cNvSpPr>
            <p:nvPr/>
          </p:nvSpPr>
          <p:spPr bwMode="auto">
            <a:xfrm>
              <a:off x="4359585" y="2928659"/>
              <a:ext cx="353579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dirty="0">
                  <a:solidFill>
                    <a:schemeClr val="bg1"/>
                  </a:solidFill>
                  <a:cs typeface="Arial" charset="0"/>
                </a:rPr>
                <a:t>51%</a:t>
              </a:r>
            </a:p>
          </p:txBody>
        </p:sp>
      </p:grpSp>
      <p:sp>
        <p:nvSpPr>
          <p:cNvPr id="4" name="TextBox 3">
            <a:extLst>
              <a:ext uri="{FF2B5EF4-FFF2-40B4-BE49-F238E27FC236}">
                <a16:creationId xmlns:a16="http://schemas.microsoft.com/office/drawing/2014/main" id="{B911B43F-5B80-4483-9B43-1EC73F7B32FF}"/>
              </a:ext>
            </a:extLst>
          </p:cNvPr>
          <p:cNvSpPr txBox="1"/>
          <p:nvPr/>
        </p:nvSpPr>
        <p:spPr>
          <a:xfrm>
            <a:off x="188720" y="4771263"/>
            <a:ext cx="3583180" cy="923330"/>
          </a:xfrm>
          <a:prstGeom prst="rect">
            <a:avLst/>
          </a:prstGeom>
          <a:noFill/>
        </p:spPr>
        <p:txBody>
          <a:bodyPr wrap="square" rtlCol="0">
            <a:spAutoFit/>
          </a:bodyPr>
          <a:lstStyle/>
          <a:p>
            <a:r>
              <a:rPr lang="en-GB" dirty="0">
                <a:solidFill>
                  <a:srgbClr val="1E22AA"/>
                </a:solidFill>
                <a:latin typeface="Arial" panose="020B0604020202020204" pitchFamily="34" charset="0"/>
                <a:cs typeface="Arial" panose="020B0604020202020204" pitchFamily="34" charset="0"/>
              </a:rPr>
              <a:t>9 in 10 children felt the way they play had changed since the </a:t>
            </a:r>
            <a:r>
              <a:rPr lang="en-GB" dirty="0" err="1">
                <a:solidFill>
                  <a:srgbClr val="1E22AA"/>
                </a:solidFill>
                <a:latin typeface="Arial" panose="020B0604020202020204" pitchFamily="34" charset="0"/>
                <a:cs typeface="Arial" panose="020B0604020202020204" pitchFamily="34" charset="0"/>
              </a:rPr>
              <a:t>Covid</a:t>
            </a:r>
            <a:r>
              <a:rPr lang="en-GB" dirty="0">
                <a:solidFill>
                  <a:srgbClr val="1E22AA"/>
                </a:solidFill>
                <a:latin typeface="Arial" panose="020B0604020202020204" pitchFamily="34" charset="0"/>
                <a:cs typeface="Arial" panose="020B0604020202020204" pitchFamily="34" charset="0"/>
              </a:rPr>
              <a:t> pandemic.</a:t>
            </a:r>
            <a:endParaRPr lang="en-GB" dirty="0"/>
          </a:p>
        </p:txBody>
      </p:sp>
      <p:sp>
        <p:nvSpPr>
          <p:cNvPr id="20" name="TextBox 19">
            <a:extLst>
              <a:ext uri="{FF2B5EF4-FFF2-40B4-BE49-F238E27FC236}">
                <a16:creationId xmlns:a16="http://schemas.microsoft.com/office/drawing/2014/main" id="{447EDFFD-D64B-4A8B-9D23-A50B200B3171}"/>
              </a:ext>
            </a:extLst>
          </p:cNvPr>
          <p:cNvSpPr txBox="1"/>
          <p:nvPr/>
        </p:nvSpPr>
        <p:spPr>
          <a:xfrm>
            <a:off x="4630981" y="4648537"/>
            <a:ext cx="2930037" cy="923330"/>
          </a:xfrm>
          <a:prstGeom prst="rect">
            <a:avLst/>
          </a:prstGeom>
          <a:noFill/>
        </p:spPr>
        <p:txBody>
          <a:bodyPr wrap="square" rtlCol="0">
            <a:spAutoFit/>
          </a:bodyPr>
          <a:lstStyle/>
          <a:p>
            <a:r>
              <a:rPr lang="en-GB" dirty="0">
                <a:solidFill>
                  <a:srgbClr val="1E22AA"/>
                </a:solidFill>
                <a:latin typeface="Arial" panose="020B0604020202020204" pitchFamily="34" charset="0"/>
                <a:cs typeface="Arial" panose="020B0604020202020204" pitchFamily="34" charset="0"/>
              </a:rPr>
              <a:t>Over half of children said they were playing outside with their friends less</a:t>
            </a:r>
          </a:p>
        </p:txBody>
      </p:sp>
      <p:sp>
        <p:nvSpPr>
          <p:cNvPr id="5" name="Rectangle 4">
            <a:extLst>
              <a:ext uri="{FF2B5EF4-FFF2-40B4-BE49-F238E27FC236}">
                <a16:creationId xmlns:a16="http://schemas.microsoft.com/office/drawing/2014/main" id="{99B75411-3DD2-4B34-B042-75C41BC5D55E}"/>
              </a:ext>
            </a:extLst>
          </p:cNvPr>
          <p:cNvSpPr/>
          <p:nvPr/>
        </p:nvSpPr>
        <p:spPr>
          <a:xfrm>
            <a:off x="8606309" y="4668186"/>
            <a:ext cx="3314202" cy="646331"/>
          </a:xfrm>
          <a:prstGeom prst="rect">
            <a:avLst/>
          </a:prstGeom>
        </p:spPr>
        <p:txBody>
          <a:bodyPr wrap="square">
            <a:spAutoFit/>
          </a:bodyPr>
          <a:lstStyle/>
          <a:p>
            <a:r>
              <a:rPr lang="en-GB" dirty="0">
                <a:solidFill>
                  <a:srgbClr val="1E22AA"/>
                </a:solidFill>
                <a:latin typeface="Arial" panose="020B0604020202020204" pitchFamily="34" charset="0"/>
                <a:cs typeface="Arial" panose="020B0604020202020204" pitchFamily="34" charset="0"/>
              </a:rPr>
              <a:t>One third of children were playing alone more</a:t>
            </a:r>
            <a:endParaRPr lang="en-GB" dirty="0"/>
          </a:p>
        </p:txBody>
      </p:sp>
      <p:sp>
        <p:nvSpPr>
          <p:cNvPr id="21" name="TextBox 1">
            <a:extLst>
              <a:ext uri="{FF2B5EF4-FFF2-40B4-BE49-F238E27FC236}">
                <a16:creationId xmlns:a16="http://schemas.microsoft.com/office/drawing/2014/main" id="{8D3760F2-38DC-429B-AD34-8CA5FD67FED7}"/>
              </a:ext>
            </a:extLst>
          </p:cNvPr>
          <p:cNvSpPr txBox="1">
            <a:spLocks noChangeArrowheads="1"/>
          </p:cNvSpPr>
          <p:nvPr/>
        </p:nvSpPr>
        <p:spPr bwMode="auto">
          <a:xfrm>
            <a:off x="2220686" y="181496"/>
            <a:ext cx="6858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0"/>
              </a:spcBef>
              <a:spcAft>
                <a:spcPts val="600"/>
              </a:spcAft>
            </a:pPr>
            <a:r>
              <a:rPr lang="en-US" sz="4000" dirty="0">
                <a:solidFill>
                  <a:srgbClr val="FF0000"/>
                </a:solidFill>
              </a:rPr>
              <a:t>Why Active Recovery?</a:t>
            </a:r>
          </a:p>
        </p:txBody>
      </p:sp>
    </p:spTree>
    <p:extLst>
      <p:ext uri="{BB962C8B-B14F-4D97-AF65-F5344CB8AC3E}">
        <p14:creationId xmlns:p14="http://schemas.microsoft.com/office/powerpoint/2010/main" val="88727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2DE1F02-1AA6-7B4B-A623-1942DF48657B}"/>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5EC58AC-AEE7-42C6-8345-344889D66681}"/>
              </a:ext>
            </a:extLst>
          </p:cNvPr>
          <p:cNvSpPr txBox="1"/>
          <p:nvPr/>
        </p:nvSpPr>
        <p:spPr>
          <a:xfrm>
            <a:off x="185057" y="1310955"/>
            <a:ext cx="11457213" cy="1477328"/>
          </a:xfrm>
          <a:prstGeom prst="rect">
            <a:avLst/>
          </a:prstGeom>
          <a:noFill/>
        </p:spPr>
        <p:txBody>
          <a:bodyPr wrap="square" rtlCol="0">
            <a:spAutoFit/>
          </a:bodyPr>
          <a:lstStyle/>
          <a:p>
            <a:endParaRPr lang="en-GB" sz="2400" dirty="0">
              <a:solidFill>
                <a:srgbClr val="1E22AA"/>
              </a:solidFill>
              <a:latin typeface="Arial" panose="020B0604020202020204" pitchFamily="34" charset="0"/>
              <a:cs typeface="Arial" panose="020B0604020202020204" pitchFamily="34" charset="0"/>
            </a:endParaRPr>
          </a:p>
          <a:p>
            <a:r>
              <a:rPr lang="en-GB" sz="2400" dirty="0">
                <a:solidFill>
                  <a:srgbClr val="1E22AA"/>
                </a:solidFill>
                <a:latin typeface="Arial" panose="020B0604020202020204" pitchFamily="34" charset="0"/>
                <a:cs typeface="Arial" panose="020B0604020202020204" pitchFamily="34" charset="0"/>
              </a:rPr>
              <a:t>The recent Sport England Active Lives data reveals that </a:t>
            </a:r>
            <a:r>
              <a:rPr lang="en-GB" sz="2400" b="1" dirty="0">
                <a:solidFill>
                  <a:srgbClr val="1E22AA"/>
                </a:solidFill>
                <a:latin typeface="Arial" panose="020B0604020202020204" pitchFamily="34" charset="0"/>
                <a:cs typeface="Arial" panose="020B0604020202020204" pitchFamily="34" charset="0"/>
              </a:rPr>
              <a:t>active children are happier, more confident, resilient and trusting</a:t>
            </a:r>
            <a:r>
              <a:rPr lang="en-GB" sz="2400" dirty="0">
                <a:solidFill>
                  <a:srgbClr val="1E22AA"/>
                </a:solidFill>
                <a:latin typeface="Arial" panose="020B0604020202020204" pitchFamily="34" charset="0"/>
                <a:cs typeface="Arial" panose="020B0604020202020204" pitchFamily="34" charset="0"/>
              </a:rPr>
              <a:t> than their less active peers.</a:t>
            </a:r>
          </a:p>
          <a:p>
            <a:endParaRPr lang="en-GB" dirty="0"/>
          </a:p>
        </p:txBody>
      </p:sp>
      <p:pic>
        <p:nvPicPr>
          <p:cNvPr id="4" name="Picture 3">
            <a:extLst>
              <a:ext uri="{FF2B5EF4-FFF2-40B4-BE49-F238E27FC236}">
                <a16:creationId xmlns:a16="http://schemas.microsoft.com/office/drawing/2014/main" id="{A6E318B7-B552-401E-8125-4F98A83E1710}"/>
              </a:ext>
            </a:extLst>
          </p:cNvPr>
          <p:cNvPicPr>
            <a:picLocks noChangeAspect="1"/>
          </p:cNvPicPr>
          <p:nvPr/>
        </p:nvPicPr>
        <p:blipFill>
          <a:blip r:embed="rId4"/>
          <a:stretch>
            <a:fillRect/>
          </a:stretch>
        </p:blipFill>
        <p:spPr>
          <a:xfrm>
            <a:off x="310243" y="3087184"/>
            <a:ext cx="10963837" cy="1533801"/>
          </a:xfrm>
          <a:prstGeom prst="rect">
            <a:avLst/>
          </a:prstGeom>
        </p:spPr>
      </p:pic>
      <p:sp>
        <p:nvSpPr>
          <p:cNvPr id="5" name="TextBox 1">
            <a:extLst>
              <a:ext uri="{FF2B5EF4-FFF2-40B4-BE49-F238E27FC236}">
                <a16:creationId xmlns:a16="http://schemas.microsoft.com/office/drawing/2014/main" id="{E6E9101A-E52C-443C-899A-6FE34ADA0B31}"/>
              </a:ext>
            </a:extLst>
          </p:cNvPr>
          <p:cNvSpPr txBox="1">
            <a:spLocks noChangeArrowheads="1"/>
          </p:cNvSpPr>
          <p:nvPr/>
        </p:nvSpPr>
        <p:spPr bwMode="auto">
          <a:xfrm>
            <a:off x="2220686" y="181496"/>
            <a:ext cx="6858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0"/>
              </a:spcBef>
              <a:spcAft>
                <a:spcPts val="600"/>
              </a:spcAft>
            </a:pPr>
            <a:r>
              <a:rPr lang="en-US" sz="4000" dirty="0">
                <a:solidFill>
                  <a:srgbClr val="FF0000"/>
                </a:solidFill>
              </a:rPr>
              <a:t>Why Active Recovery?</a:t>
            </a:r>
          </a:p>
        </p:txBody>
      </p:sp>
    </p:spTree>
    <p:extLst>
      <p:ext uri="{BB962C8B-B14F-4D97-AF65-F5344CB8AC3E}">
        <p14:creationId xmlns:p14="http://schemas.microsoft.com/office/powerpoint/2010/main" val="116761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D8AD6B6B-0422-0247-AAFF-09658E85403E}"/>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4F7345C-157A-8F42-BF98-3DDE72EDF980}"/>
              </a:ext>
            </a:extLst>
          </p:cNvPr>
          <p:cNvPicPr>
            <a:picLocks noChangeAspect="1"/>
          </p:cNvPicPr>
          <p:nvPr/>
        </p:nvPicPr>
        <p:blipFill>
          <a:blip r:embed="rId4"/>
          <a:stretch>
            <a:fillRect/>
          </a:stretch>
        </p:blipFill>
        <p:spPr>
          <a:xfrm>
            <a:off x="824077" y="1618367"/>
            <a:ext cx="1051200" cy="720000"/>
          </a:xfrm>
          <a:prstGeom prst="rect">
            <a:avLst/>
          </a:prstGeom>
        </p:spPr>
      </p:pic>
      <p:sp>
        <p:nvSpPr>
          <p:cNvPr id="11" name="TextBox 1">
            <a:extLst>
              <a:ext uri="{FF2B5EF4-FFF2-40B4-BE49-F238E27FC236}">
                <a16:creationId xmlns:a16="http://schemas.microsoft.com/office/drawing/2014/main" id="{061D32F8-0621-954B-94D8-5C099823A2C2}"/>
              </a:ext>
            </a:extLst>
          </p:cNvPr>
          <p:cNvSpPr txBox="1">
            <a:spLocks noChangeArrowheads="1"/>
          </p:cNvSpPr>
          <p:nvPr/>
        </p:nvSpPr>
        <p:spPr bwMode="auto">
          <a:xfrm>
            <a:off x="1990725" y="1690062"/>
            <a:ext cx="9560227"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eaLnBrk="1" hangingPunct="1"/>
            <a:r>
              <a:rPr lang="en-GB" sz="3600" dirty="0">
                <a:solidFill>
                  <a:srgbClr val="002060"/>
                </a:solidFill>
              </a:rPr>
              <a:t>Physical activity is crucial to the way we think and feel… it can be the cue for the building blocks of learning in the brain, it affects mood, anxiety and attention, and guards against stress</a:t>
            </a:r>
          </a:p>
          <a:p>
            <a:pPr lvl="0" eaLnBrk="1" hangingPunct="1"/>
            <a:r>
              <a:rPr kumimoji="0" lang="en-US" sz="2000" b="1" i="0" u="none" strike="noStrike" kern="1200" cap="none" spc="0" normalizeH="0" baseline="0" noProof="0" dirty="0">
                <a:ln>
                  <a:noFill/>
                </a:ln>
                <a:solidFill>
                  <a:srgbClr val="FF5C39"/>
                </a:solidFill>
                <a:effectLst/>
                <a:uLnTx/>
                <a:uFillTx/>
                <a:latin typeface="Arial" charset="0"/>
                <a:ea typeface="ＭＳ Ｐゴシック" charset="0"/>
                <a:cs typeface="Arial" charset="0"/>
              </a:rPr>
              <a:t>JOHN J RATEY, HARVARD UNIVERSITY (2008)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5C39"/>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4184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7A4F18CC-AFA2-1B4A-8C66-D4FA6EBB93CC}"/>
              </a:ext>
            </a:extLst>
          </p:cNvPr>
          <p:cNvPicPr>
            <a:picLocks noChangeAspect="1"/>
          </p:cNvPicPr>
          <p:nvPr/>
        </p:nvPicPr>
        <p:blipFill>
          <a:blip r:embed="rId3"/>
          <a:stretch>
            <a:fillRect/>
          </a:stretch>
        </p:blipFill>
        <p:spPr>
          <a:xfrm>
            <a:off x="0" y="0"/>
            <a:ext cx="12192000" cy="6858000"/>
          </a:xfrm>
          <a:prstGeom prst="rect">
            <a:avLst/>
          </a:prstGeom>
        </p:spPr>
      </p:pic>
      <p:sp>
        <p:nvSpPr>
          <p:cNvPr id="24" name="Rectangle 1">
            <a:extLst>
              <a:ext uri="{FF2B5EF4-FFF2-40B4-BE49-F238E27FC236}">
                <a16:creationId xmlns:a16="http://schemas.microsoft.com/office/drawing/2014/main" id="{E6BE2914-5E83-F041-BBBE-C82B5024F5EB}"/>
              </a:ext>
            </a:extLst>
          </p:cNvPr>
          <p:cNvSpPr>
            <a:spLocks noChangeArrowheads="1"/>
          </p:cNvSpPr>
          <p:nvPr/>
        </p:nvSpPr>
        <p:spPr bwMode="auto">
          <a:xfrm>
            <a:off x="7626994" y="-1"/>
            <a:ext cx="4565006" cy="6857999"/>
          </a:xfrm>
          <a:prstGeom prst="rect">
            <a:avLst/>
          </a:prstGeom>
          <a:solidFill>
            <a:srgbClr val="D2D7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dirty="0"/>
          </a:p>
        </p:txBody>
      </p:sp>
      <p:sp>
        <p:nvSpPr>
          <p:cNvPr id="18" name="TextBox 1">
            <a:extLst>
              <a:ext uri="{FF2B5EF4-FFF2-40B4-BE49-F238E27FC236}">
                <a16:creationId xmlns:a16="http://schemas.microsoft.com/office/drawing/2014/main" id="{011F9DB6-A29B-414B-9BC3-CD1025D6F720}"/>
              </a:ext>
            </a:extLst>
          </p:cNvPr>
          <p:cNvSpPr txBox="1">
            <a:spLocks noChangeArrowheads="1"/>
          </p:cNvSpPr>
          <p:nvPr/>
        </p:nvSpPr>
        <p:spPr bwMode="auto">
          <a:xfrm>
            <a:off x="298477" y="278394"/>
            <a:ext cx="5499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The evidence</a:t>
            </a:r>
          </a:p>
        </p:txBody>
      </p:sp>
      <p:pic>
        <p:nvPicPr>
          <p:cNvPr id="4" name="Picture 3">
            <a:extLst>
              <a:ext uri="{FF2B5EF4-FFF2-40B4-BE49-F238E27FC236}">
                <a16:creationId xmlns:a16="http://schemas.microsoft.com/office/drawing/2014/main" id="{B8828992-B500-48BB-85EF-5A4FBEEC56A5}"/>
              </a:ext>
            </a:extLst>
          </p:cNvPr>
          <p:cNvPicPr>
            <a:picLocks noChangeAspect="1"/>
          </p:cNvPicPr>
          <p:nvPr/>
        </p:nvPicPr>
        <p:blipFill>
          <a:blip r:embed="rId4"/>
          <a:stretch>
            <a:fillRect/>
          </a:stretch>
        </p:blipFill>
        <p:spPr>
          <a:xfrm>
            <a:off x="7626995" y="-3"/>
            <a:ext cx="4565005" cy="6847508"/>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AB80ABD9-8FF3-DA42-8955-3319453DE0C4}"/>
              </a:ext>
            </a:extLst>
          </p:cNvPr>
          <p:cNvPicPr>
            <a:picLocks noChangeAspect="1"/>
          </p:cNvPicPr>
          <p:nvPr/>
        </p:nvPicPr>
        <p:blipFill rotWithShape="1">
          <a:blip r:embed="rId5"/>
          <a:srcRect t="75122"/>
          <a:stretch/>
        </p:blipFill>
        <p:spPr>
          <a:xfrm>
            <a:off x="9842500" y="5151862"/>
            <a:ext cx="2349500" cy="1706137"/>
          </a:xfrm>
          <a:prstGeom prst="rect">
            <a:avLst/>
          </a:prstGeom>
        </p:spPr>
      </p:pic>
      <p:graphicFrame>
        <p:nvGraphicFramePr>
          <p:cNvPr id="10" name="Diagram 9">
            <a:extLst>
              <a:ext uri="{FF2B5EF4-FFF2-40B4-BE49-F238E27FC236}">
                <a16:creationId xmlns:a16="http://schemas.microsoft.com/office/drawing/2014/main" id="{A1501A1F-A91F-428F-B136-493D3235C178}"/>
              </a:ext>
            </a:extLst>
          </p:cNvPr>
          <p:cNvGraphicFramePr/>
          <p:nvPr/>
        </p:nvGraphicFramePr>
        <p:xfrm>
          <a:off x="411119" y="1127916"/>
          <a:ext cx="6804756" cy="52413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10580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2179</Words>
  <Application>Microsoft Office PowerPoint</Application>
  <PresentationFormat>Widescreen</PresentationFormat>
  <Paragraphs>175</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AvenirNextW01</vt:lpstr>
      <vt:lpstr>Calibri</vt:lpstr>
      <vt:lpstr>Calibri Light</vt:lpstr>
      <vt:lpstr>FS Albert Web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Pickering</dc:creator>
  <cp:lastModifiedBy>Victoria Wells</cp:lastModifiedBy>
  <cp:revision>68</cp:revision>
  <cp:lastPrinted>2021-05-22T13:24:51Z</cp:lastPrinted>
  <dcterms:created xsi:type="dcterms:W3CDTF">2018-04-12T10:22:44Z</dcterms:created>
  <dcterms:modified xsi:type="dcterms:W3CDTF">2021-05-27T14:37:58Z</dcterms:modified>
</cp:coreProperties>
</file>