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3" r:id="rId4"/>
    <p:sldId id="258" r:id="rId5"/>
    <p:sldId id="257" r:id="rId6"/>
    <p:sldId id="260" r:id="rId7"/>
    <p:sldId id="262" r:id="rId8"/>
    <p:sldId id="273" r:id="rId9"/>
    <p:sldId id="264" r:id="rId10"/>
    <p:sldId id="265" r:id="rId11"/>
    <p:sldId id="266" r:id="rId12"/>
    <p:sldId id="267" r:id="rId13"/>
    <p:sldId id="268" r:id="rId14"/>
    <p:sldId id="269" r:id="rId15"/>
    <p:sldId id="270" r:id="rId16"/>
    <p:sldId id="271" r:id="rId17"/>
    <p:sldId id="272"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4/29/2021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Working with families and the impact on teaching &amp; learning</a:t>
            </a:r>
            <a:endParaRPr lang="en-GB" dirty="0"/>
          </a:p>
        </p:txBody>
      </p:sp>
      <p:sp>
        <p:nvSpPr>
          <p:cNvPr id="3" name="Subtitle 2"/>
          <p:cNvSpPr>
            <a:spLocks noGrp="1"/>
          </p:cNvSpPr>
          <p:nvPr>
            <p:ph type="subTitle" idx="1"/>
          </p:nvPr>
        </p:nvSpPr>
        <p:spPr/>
        <p:txBody>
          <a:bodyPr/>
          <a:lstStyle/>
          <a:p>
            <a:r>
              <a:rPr lang="en-GB" dirty="0" smtClean="0"/>
              <a:t>Research projects making use of EFL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124" y="766354"/>
            <a:ext cx="2812870" cy="2812870"/>
          </a:xfrm>
          <a:prstGeom prst="rect">
            <a:avLst/>
          </a:prstGeom>
        </p:spPr>
      </p:pic>
    </p:spTree>
    <p:extLst>
      <p:ext uri="{BB962C8B-B14F-4D97-AF65-F5344CB8AC3E}">
        <p14:creationId xmlns:p14="http://schemas.microsoft.com/office/powerpoint/2010/main" val="293659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3514221"/>
              </p:ext>
            </p:extLst>
          </p:nvPr>
        </p:nvGraphicFramePr>
        <p:xfrm>
          <a:off x="2560126" y="2521757"/>
          <a:ext cx="6549231" cy="1823821"/>
        </p:xfrm>
        <a:graphic>
          <a:graphicData uri="http://schemas.openxmlformats.org/drawingml/2006/table">
            <a:tbl>
              <a:tblPr firstRow="1" firstCol="1" bandRow="1"/>
              <a:tblGrid>
                <a:gridCol w="2182835">
                  <a:extLst>
                    <a:ext uri="{9D8B030D-6E8A-4147-A177-3AD203B41FA5}">
                      <a16:colId xmlns:a16="http://schemas.microsoft.com/office/drawing/2014/main" val="732004530"/>
                    </a:ext>
                  </a:extLst>
                </a:gridCol>
                <a:gridCol w="2182835">
                  <a:extLst>
                    <a:ext uri="{9D8B030D-6E8A-4147-A177-3AD203B41FA5}">
                      <a16:colId xmlns:a16="http://schemas.microsoft.com/office/drawing/2014/main" val="3045413240"/>
                    </a:ext>
                  </a:extLst>
                </a:gridCol>
                <a:gridCol w="2183561">
                  <a:extLst>
                    <a:ext uri="{9D8B030D-6E8A-4147-A177-3AD203B41FA5}">
                      <a16:colId xmlns:a16="http://schemas.microsoft.com/office/drawing/2014/main" val="3090933574"/>
                    </a:ext>
                  </a:extLst>
                </a:gridCol>
              </a:tblGrid>
              <a:tr h="455955">
                <a:tc>
                  <a:txBody>
                    <a:bodyPr/>
                    <a:lstStyle/>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Summer Term 2019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Autumn Term 2019 and Spring Term 2020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020471"/>
                  </a:ext>
                </a:extLst>
              </a:tr>
              <a:tr h="683933">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Average increase in Generalisation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3.76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2.87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827393"/>
                  </a:ext>
                </a:extLst>
              </a:tr>
              <a:tr h="683933">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Average increase across all aspects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3.4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3.4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867966"/>
                  </a:ext>
                </a:extLst>
              </a:tr>
            </a:tbl>
          </a:graphicData>
        </a:graphic>
      </p:graphicFrame>
      <p:sp>
        <p:nvSpPr>
          <p:cNvPr id="3" name="TextBox 2"/>
          <p:cNvSpPr txBox="1"/>
          <p:nvPr/>
        </p:nvSpPr>
        <p:spPr>
          <a:xfrm>
            <a:off x="1314994" y="731519"/>
            <a:ext cx="9161417" cy="954107"/>
          </a:xfrm>
          <a:prstGeom prst="rect">
            <a:avLst/>
          </a:prstGeom>
          <a:noFill/>
        </p:spPr>
        <p:txBody>
          <a:bodyPr wrap="square" rtlCol="0">
            <a:spAutoFit/>
          </a:bodyPr>
          <a:lstStyle/>
          <a:p>
            <a:r>
              <a:rPr lang="en-GB" sz="2800" dirty="0">
                <a:latin typeface="+mj-lt"/>
              </a:rPr>
              <a:t>Average scores for increases in the Generalisation aspect and also across all aspects </a:t>
            </a:r>
            <a:r>
              <a:rPr lang="en-GB" sz="2800" dirty="0" smtClean="0">
                <a:latin typeface="+mj-lt"/>
              </a:rPr>
              <a:t>were </a:t>
            </a:r>
            <a:r>
              <a:rPr lang="en-GB" sz="2800" dirty="0">
                <a:latin typeface="+mj-lt"/>
              </a:rPr>
              <a:t>calculated for each term as follows:</a:t>
            </a:r>
          </a:p>
        </p:txBody>
      </p:sp>
    </p:spTree>
    <p:extLst>
      <p:ext uri="{BB962C8B-B14F-4D97-AF65-F5344CB8AC3E}">
        <p14:creationId xmlns:p14="http://schemas.microsoft.com/office/powerpoint/2010/main" val="83999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69969475"/>
              </p:ext>
            </p:extLst>
          </p:nvPr>
        </p:nvGraphicFramePr>
        <p:xfrm>
          <a:off x="2664825" y="2316481"/>
          <a:ext cx="6325665" cy="3496818"/>
        </p:xfrm>
        <a:graphic>
          <a:graphicData uri="http://schemas.openxmlformats.org/drawingml/2006/table">
            <a:tbl>
              <a:tblPr firstRow="1" firstCol="1" bandRow="1"/>
              <a:tblGrid>
                <a:gridCol w="2108321">
                  <a:extLst>
                    <a:ext uri="{9D8B030D-6E8A-4147-A177-3AD203B41FA5}">
                      <a16:colId xmlns:a16="http://schemas.microsoft.com/office/drawing/2014/main" val="1223704240"/>
                    </a:ext>
                  </a:extLst>
                </a:gridCol>
                <a:gridCol w="2108321">
                  <a:extLst>
                    <a:ext uri="{9D8B030D-6E8A-4147-A177-3AD203B41FA5}">
                      <a16:colId xmlns:a16="http://schemas.microsoft.com/office/drawing/2014/main" val="1102223764"/>
                    </a:ext>
                  </a:extLst>
                </a:gridCol>
                <a:gridCol w="2109023">
                  <a:extLst>
                    <a:ext uri="{9D8B030D-6E8A-4147-A177-3AD203B41FA5}">
                      <a16:colId xmlns:a16="http://schemas.microsoft.com/office/drawing/2014/main" val="3958414442"/>
                    </a:ext>
                  </a:extLst>
                </a:gridCol>
              </a:tblGrid>
              <a:tr h="1344930">
                <a:tc>
                  <a:txBody>
                    <a:bodyPr/>
                    <a:lstStyle/>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High Engagement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(log on weekly or more and/ or submit evidence of learning at home)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Low Engagement Group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(log on less than weekly and do not submit evidence of learning at home)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038700"/>
                  </a:ext>
                </a:extLst>
              </a:tr>
              <a:tr h="1075944">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 pupils with above average increases in Generalisation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41%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658418"/>
                  </a:ext>
                </a:extLst>
              </a:tr>
              <a:tr h="1075944">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Times New Roman" panose="02020603050405020304" pitchFamily="18" charset="0"/>
                        </a:rPr>
                        <a:t>% pupils with above average increases across all aspects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35%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588743"/>
                  </a:ext>
                </a:extLst>
              </a:tr>
            </a:tbl>
          </a:graphicData>
        </a:graphic>
      </p:graphicFrame>
      <p:sp>
        <p:nvSpPr>
          <p:cNvPr id="3" name="TextBox 2"/>
          <p:cNvSpPr txBox="1"/>
          <p:nvPr/>
        </p:nvSpPr>
        <p:spPr>
          <a:xfrm>
            <a:off x="1332411" y="478971"/>
            <a:ext cx="9231086" cy="1384995"/>
          </a:xfrm>
          <a:prstGeom prst="rect">
            <a:avLst/>
          </a:prstGeom>
          <a:noFill/>
        </p:spPr>
        <p:txBody>
          <a:bodyPr wrap="square" rtlCol="0">
            <a:spAutoFit/>
          </a:bodyPr>
          <a:lstStyle/>
          <a:p>
            <a:r>
              <a:rPr lang="en-GB" sz="2800" dirty="0">
                <a:latin typeface="+mj-lt"/>
              </a:rPr>
              <a:t>A further analysis of the percentage of pupils making above average progress in the Generalisation aspect and overall (across all aspects) in relation to their parents/ carers being in the ‘high engagement’ or ‘low engagement’ group was carried out.</a:t>
            </a:r>
          </a:p>
        </p:txBody>
      </p:sp>
    </p:spTree>
    <p:extLst>
      <p:ext uri="{BB962C8B-B14F-4D97-AF65-F5344CB8AC3E}">
        <p14:creationId xmlns:p14="http://schemas.microsoft.com/office/powerpoint/2010/main" val="2119430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 of </a:t>
            </a:r>
            <a:r>
              <a:rPr lang="en-GB" dirty="0" smtClean="0"/>
              <a:t>the pandemic</a:t>
            </a:r>
            <a:r>
              <a:rPr lang="en-GB" dirty="0" smtClean="0"/>
              <a:t> </a:t>
            </a:r>
            <a:r>
              <a:rPr lang="en-GB" dirty="0" smtClean="0"/>
              <a:t>&amp; What happened next…</a:t>
            </a:r>
            <a:endParaRPr lang="en-GB" dirty="0"/>
          </a:p>
        </p:txBody>
      </p:sp>
      <p:sp>
        <p:nvSpPr>
          <p:cNvPr id="3" name="Content Placeholder 2"/>
          <p:cNvSpPr>
            <a:spLocks noGrp="1"/>
          </p:cNvSpPr>
          <p:nvPr>
            <p:ph idx="1"/>
          </p:nvPr>
        </p:nvSpPr>
        <p:spPr>
          <a:xfrm>
            <a:off x="1024128" y="1996358"/>
            <a:ext cx="9720071" cy="4611189"/>
          </a:xfrm>
        </p:spPr>
        <p:txBody>
          <a:bodyPr>
            <a:normAutofit lnSpcReduction="10000"/>
          </a:bodyPr>
          <a:lstStyle/>
          <a:p>
            <a:pPr marL="0" indent="0">
              <a:buNone/>
            </a:pPr>
            <a:r>
              <a:rPr lang="en-GB" dirty="0" smtClean="0"/>
              <a:t>We have continued our work to increase and improve working with families to support pupils to fulfil their potential. </a:t>
            </a:r>
            <a:endParaRPr lang="en-GB" dirty="0"/>
          </a:p>
          <a:p>
            <a:pPr>
              <a:buFont typeface="Arial" panose="020B0604020202020204" pitchFamily="34" charset="0"/>
              <a:buChar char="•"/>
            </a:pPr>
            <a:r>
              <a:rPr lang="en-GB" dirty="0"/>
              <a:t> </a:t>
            </a:r>
            <a:r>
              <a:rPr lang="en-GB" dirty="0" smtClean="0"/>
              <a:t>class teachers reviewed engagement with their families in the Autumn Term and information/ support was provided again wherever needed (resetting passwords/ letters/ notes home/ phone calls etc.) Opportunities taken to prompt and encourage parents to log on </a:t>
            </a:r>
          </a:p>
          <a:p>
            <a:pPr>
              <a:buFont typeface="Arial" panose="020B0604020202020204" pitchFamily="34" charset="0"/>
              <a:buChar char="•"/>
            </a:pPr>
            <a:r>
              <a:rPr lang="en-GB" dirty="0" smtClean="0"/>
              <a:t> document developed to share with all staff around the importance of gathering evidence and what we use this for – discussed at staff meetings and raised as particularly important at the current time </a:t>
            </a:r>
            <a:r>
              <a:rPr lang="en-GB" dirty="0" smtClean="0"/>
              <a:t>as </a:t>
            </a:r>
            <a:r>
              <a:rPr lang="en-GB" dirty="0" smtClean="0"/>
              <a:t>parents can not visit school and </a:t>
            </a:r>
            <a:r>
              <a:rPr lang="en-GB" dirty="0" err="1" smtClean="0"/>
              <a:t>EfL</a:t>
            </a:r>
            <a:r>
              <a:rPr lang="en-GB" dirty="0" smtClean="0"/>
              <a:t> is all they have</a:t>
            </a:r>
          </a:p>
          <a:p>
            <a:pPr>
              <a:buFont typeface="Arial" panose="020B0604020202020204" pitchFamily="34" charset="0"/>
              <a:buChar char="•"/>
            </a:pPr>
            <a:r>
              <a:rPr lang="en-GB" dirty="0"/>
              <a:t> </a:t>
            </a:r>
            <a:r>
              <a:rPr lang="en-GB" dirty="0" smtClean="0"/>
              <a:t>our ‘how to’ guide for </a:t>
            </a:r>
            <a:r>
              <a:rPr lang="en-GB" dirty="0" err="1" smtClean="0"/>
              <a:t>EfL</a:t>
            </a:r>
            <a:r>
              <a:rPr lang="en-GB" dirty="0" smtClean="0"/>
              <a:t> revised and used to support less confident or new staff</a:t>
            </a:r>
          </a:p>
          <a:p>
            <a:pPr>
              <a:buFont typeface="Arial" panose="020B0604020202020204" pitchFamily="34" charset="0"/>
              <a:buChar char="•"/>
            </a:pPr>
            <a:r>
              <a:rPr lang="en-GB" dirty="0" smtClean="0"/>
              <a:t>Some class teachers doing more focussed work around his to support their families…over to Ashleigh! </a:t>
            </a:r>
          </a:p>
          <a:p>
            <a:pPr marL="0" indent="0">
              <a:buNone/>
            </a:pPr>
            <a:endParaRPr lang="en-GB" dirty="0" smtClean="0"/>
          </a:p>
          <a:p>
            <a:pPr>
              <a:buFont typeface="Arial" panose="020B0604020202020204" pitchFamily="34" charset="0"/>
              <a:buChar char="•"/>
            </a:pPr>
            <a:endParaRPr lang="en-GB" dirty="0"/>
          </a:p>
        </p:txBody>
      </p:sp>
    </p:spTree>
    <p:extLst>
      <p:ext uri="{BB962C8B-B14F-4D97-AF65-F5344CB8AC3E}">
        <p14:creationId xmlns:p14="http://schemas.microsoft.com/office/powerpoint/2010/main" val="501020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my class</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I have a class of 7 children, 6 boys and 1 girl. All of the children have a diagnosis of Autistic Spectrum condition and Severe learning difficulties. From this some of the children also have ADHD, exhibit challenging behaviours, have sensory processing difficulties and are non-verbal.</a:t>
            </a:r>
          </a:p>
          <a:p>
            <a:r>
              <a:rPr lang="en-GB" dirty="0"/>
              <a:t>When looking at their home lives, they all greatly vary. Some are only children whilst others are 1 of 9 siblings. Some have 1 parent whilst due to modern family set ups, some have 4 parents. We also had 6 out of 7 children with at least 1 parent registered to access </a:t>
            </a:r>
            <a:r>
              <a:rPr lang="en-GB" dirty="0" err="1" smtClean="0"/>
              <a:t>EfL</a:t>
            </a:r>
            <a:r>
              <a:rPr lang="en-GB" dirty="0" smtClean="0"/>
              <a:t>, however there was minimal engagement across the class with few parents logging in and no families were submitting evidence from home. </a:t>
            </a:r>
            <a:endParaRPr lang="en-GB" dirty="0"/>
          </a:p>
          <a:p>
            <a:endParaRPr lang="en-GB" dirty="0"/>
          </a:p>
        </p:txBody>
      </p:sp>
    </p:spTree>
    <p:extLst>
      <p:ext uri="{BB962C8B-B14F-4D97-AF65-F5344CB8AC3E}">
        <p14:creationId xmlns:p14="http://schemas.microsoft.com/office/powerpoint/2010/main" val="51040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I feel it is important to improve links with families in my class?</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dirty="0" smtClean="0"/>
              <a:t> To address different levels of expectation between home and school which may impact on the child achieving their potential</a:t>
            </a:r>
          </a:p>
          <a:p>
            <a:pPr>
              <a:buFont typeface="Arial" panose="020B0604020202020204" pitchFamily="34" charset="0"/>
              <a:buChar char="•"/>
            </a:pPr>
            <a:r>
              <a:rPr lang="en-GB" dirty="0"/>
              <a:t> </a:t>
            </a:r>
            <a:r>
              <a:rPr lang="en-GB" dirty="0" smtClean="0"/>
              <a:t>To provide evidence of the level at which the child is working and what work takes place to support this</a:t>
            </a:r>
          </a:p>
          <a:p>
            <a:pPr>
              <a:buFont typeface="Arial" panose="020B0604020202020204" pitchFamily="34" charset="0"/>
              <a:buChar char="•"/>
            </a:pPr>
            <a:r>
              <a:rPr lang="en-GB" dirty="0"/>
              <a:t> </a:t>
            </a:r>
            <a:r>
              <a:rPr lang="en-GB" dirty="0" smtClean="0"/>
              <a:t>To improve confidence of parents and families in teaching their child skills</a:t>
            </a:r>
          </a:p>
          <a:p>
            <a:pPr>
              <a:buFont typeface="Arial" panose="020B0604020202020204" pitchFamily="34" charset="0"/>
              <a:buChar char="•"/>
            </a:pPr>
            <a:r>
              <a:rPr lang="en-GB" dirty="0"/>
              <a:t> </a:t>
            </a:r>
            <a:r>
              <a:rPr lang="en-GB" dirty="0" smtClean="0"/>
              <a:t>To help parents understand what helps </a:t>
            </a:r>
            <a:r>
              <a:rPr lang="en-GB" dirty="0" smtClean="0"/>
              <a:t>their child </a:t>
            </a:r>
            <a:r>
              <a:rPr lang="en-GB" dirty="0" smtClean="0"/>
              <a:t>e.g. engaging activities/ calming strategies which may be of use at home</a:t>
            </a:r>
          </a:p>
          <a:p>
            <a:pPr>
              <a:buFont typeface="Arial" panose="020B0604020202020204" pitchFamily="34" charset="0"/>
              <a:buChar char="•"/>
            </a:pPr>
            <a:r>
              <a:rPr lang="en-GB" dirty="0"/>
              <a:t> </a:t>
            </a:r>
            <a:r>
              <a:rPr lang="en-GB" dirty="0" smtClean="0"/>
              <a:t>Overall… to improve quality of life for the child and all of the family</a:t>
            </a:r>
          </a:p>
          <a:p>
            <a:endParaRPr lang="en-GB" dirty="0"/>
          </a:p>
        </p:txBody>
      </p:sp>
    </p:spTree>
    <p:extLst>
      <p:ext uri="{BB962C8B-B14F-4D97-AF65-F5344CB8AC3E}">
        <p14:creationId xmlns:p14="http://schemas.microsoft.com/office/powerpoint/2010/main" val="3722662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am I using </a:t>
            </a:r>
            <a:r>
              <a:rPr lang="en-GB" dirty="0" err="1" smtClean="0"/>
              <a:t>efl</a:t>
            </a:r>
            <a:r>
              <a:rPr lang="en-GB" dirty="0" smtClean="0"/>
              <a:t> to build positive working relationships with my families?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Parents have been informed that evidenced will be uploaded routinely (every few days)</a:t>
            </a:r>
          </a:p>
          <a:p>
            <a:pPr>
              <a:buFont typeface="Arial" panose="020B0604020202020204" pitchFamily="34" charset="0"/>
              <a:buChar char="•"/>
            </a:pPr>
            <a:r>
              <a:rPr lang="en-GB" dirty="0" smtClean="0"/>
              <a:t> </a:t>
            </a:r>
            <a:r>
              <a:rPr lang="en-GB" dirty="0"/>
              <a:t>P</a:t>
            </a:r>
            <a:r>
              <a:rPr lang="en-GB" dirty="0" smtClean="0"/>
              <a:t>rompt parents to log in (via home school book) at least every two weeks. </a:t>
            </a:r>
          </a:p>
          <a:p>
            <a:pPr>
              <a:buFont typeface="Arial" panose="020B0604020202020204" pitchFamily="34" charset="0"/>
              <a:buChar char="•"/>
            </a:pPr>
            <a:r>
              <a:rPr lang="en-GB" dirty="0" smtClean="0"/>
              <a:t> When a ‘Wow!’ moment has been recorded, mention this specifically in the home/ school book</a:t>
            </a:r>
          </a:p>
          <a:p>
            <a:pPr>
              <a:buFont typeface="Arial" panose="020B0604020202020204" pitchFamily="34" charset="0"/>
              <a:buChar char="•"/>
            </a:pPr>
            <a:r>
              <a:rPr lang="en-GB" dirty="0"/>
              <a:t> </a:t>
            </a:r>
            <a:r>
              <a:rPr lang="en-GB" dirty="0" smtClean="0"/>
              <a:t>Monitor the parent log and identify parents not logging in regularly. Encourage these parents specifically through recording more evidence of their child which may motivate them (e.g. ‘Wow!’ moments)</a:t>
            </a:r>
          </a:p>
          <a:p>
            <a:pPr>
              <a:buFont typeface="Arial" panose="020B0604020202020204" pitchFamily="34" charset="0"/>
              <a:buChar char="•"/>
            </a:pPr>
            <a:r>
              <a:rPr lang="en-GB" dirty="0"/>
              <a:t> </a:t>
            </a:r>
            <a:r>
              <a:rPr lang="en-GB" dirty="0" smtClean="0"/>
              <a:t>Prompt parents to upload evidence from home during the holidays </a:t>
            </a:r>
            <a:endParaRPr lang="en-GB" dirty="0"/>
          </a:p>
        </p:txBody>
      </p:sp>
    </p:spTree>
    <p:extLst>
      <p:ext uri="{BB962C8B-B14F-4D97-AF65-F5344CB8AC3E}">
        <p14:creationId xmlns:p14="http://schemas.microsoft.com/office/powerpoint/2010/main" val="2070387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I learnt </a:t>
            </a:r>
            <a:r>
              <a:rPr lang="en-GB" dirty="0" smtClean="0"/>
              <a:t>from</a:t>
            </a:r>
            <a:r>
              <a:rPr lang="en-GB" dirty="0" smtClean="0"/>
              <a:t> </a:t>
            </a:r>
            <a:r>
              <a:rPr lang="en-GB" dirty="0" smtClean="0"/>
              <a:t>working with families?</a:t>
            </a:r>
            <a:endParaRPr lang="en-GB" dirty="0"/>
          </a:p>
        </p:txBody>
      </p:sp>
      <p:sp>
        <p:nvSpPr>
          <p:cNvPr id="3" name="Content Placeholder 2"/>
          <p:cNvSpPr>
            <a:spLocks noGrp="1"/>
          </p:cNvSpPr>
          <p:nvPr>
            <p:ph idx="1"/>
          </p:nvPr>
        </p:nvSpPr>
        <p:spPr>
          <a:xfrm>
            <a:off x="1024128" y="2084832"/>
            <a:ext cx="9720071" cy="4338546"/>
          </a:xfrm>
        </p:spPr>
        <p:txBody>
          <a:bodyPr>
            <a:normAutofit/>
          </a:bodyPr>
          <a:lstStyle/>
          <a:p>
            <a:pPr>
              <a:buFont typeface="Arial" panose="020B0604020202020204" pitchFamily="34" charset="0"/>
              <a:buChar char="•"/>
            </a:pPr>
            <a:r>
              <a:rPr lang="en-GB" dirty="0" smtClean="0"/>
              <a:t> </a:t>
            </a:r>
            <a:r>
              <a:rPr lang="en-GB" sz="1800" dirty="0" smtClean="0"/>
              <a:t>Parents are often unsure about how to help their child</a:t>
            </a:r>
          </a:p>
          <a:p>
            <a:pPr>
              <a:buFont typeface="Arial" panose="020B0604020202020204" pitchFamily="34" charset="0"/>
              <a:buChar char="•"/>
            </a:pPr>
            <a:r>
              <a:rPr lang="en-GB" sz="1800" dirty="0"/>
              <a:t> </a:t>
            </a:r>
            <a:r>
              <a:rPr lang="en-GB" sz="1800" dirty="0" smtClean="0"/>
              <a:t>Parents can be worried about being ‘judged’ by other professionals in school</a:t>
            </a:r>
          </a:p>
          <a:p>
            <a:pPr>
              <a:buFont typeface="Arial" panose="020B0604020202020204" pitchFamily="34" charset="0"/>
              <a:buChar char="•"/>
            </a:pPr>
            <a:r>
              <a:rPr lang="en-GB" sz="1800" dirty="0" smtClean="0"/>
              <a:t> Parents appreciate a balance of evidence between educational achievements (e.g. linked to personalised goals) and seeing their child happy in school.</a:t>
            </a:r>
          </a:p>
          <a:p>
            <a:pPr>
              <a:buFont typeface="Arial" panose="020B0604020202020204" pitchFamily="34" charset="0"/>
              <a:buChar char="•"/>
            </a:pPr>
            <a:r>
              <a:rPr lang="en-GB" sz="1800" dirty="0"/>
              <a:t> </a:t>
            </a:r>
            <a:r>
              <a:rPr lang="en-GB" sz="1800" dirty="0" smtClean="0"/>
              <a:t>Some parents view their own use of </a:t>
            </a:r>
            <a:r>
              <a:rPr lang="en-GB" sz="1800" dirty="0" err="1" smtClean="0"/>
              <a:t>EfL</a:t>
            </a:r>
            <a:r>
              <a:rPr lang="en-GB" sz="1800" dirty="0" smtClean="0"/>
              <a:t> as just a way to share news rather than an opportunity to collaborate on teaching life skills. </a:t>
            </a:r>
          </a:p>
          <a:p>
            <a:pPr>
              <a:buFont typeface="Arial" panose="020B0604020202020204" pitchFamily="34" charset="0"/>
              <a:buChar char="•"/>
            </a:pPr>
            <a:r>
              <a:rPr lang="en-GB" sz="1800" dirty="0"/>
              <a:t> </a:t>
            </a:r>
            <a:r>
              <a:rPr lang="en-GB" sz="1800" dirty="0" smtClean="0"/>
              <a:t>Parents are more likely to engage and collaborate when evidence reflects what they consider to be important in the curriculum – swimming days often prompt parents to log in!</a:t>
            </a:r>
          </a:p>
          <a:p>
            <a:pPr>
              <a:buFont typeface="Arial" panose="020B0604020202020204" pitchFamily="34" charset="0"/>
              <a:buChar char="•"/>
            </a:pPr>
            <a:r>
              <a:rPr lang="en-GB" sz="1800" dirty="0"/>
              <a:t> </a:t>
            </a:r>
            <a:r>
              <a:rPr lang="en-GB" sz="1800" dirty="0" smtClean="0"/>
              <a:t>Responding to parents promptly and positively when they upload evidence or make comments motivates them to continue to engage. </a:t>
            </a:r>
          </a:p>
          <a:p>
            <a:pPr>
              <a:buFont typeface="Arial" panose="020B0604020202020204" pitchFamily="34" charset="0"/>
              <a:buChar char="•"/>
            </a:pPr>
            <a:r>
              <a:rPr lang="en-GB" sz="1800" dirty="0"/>
              <a:t> </a:t>
            </a:r>
            <a:r>
              <a:rPr lang="en-GB" sz="1800" dirty="0" smtClean="0"/>
              <a:t>We still have work to do around our parent’s understanding of the curriculum (life skills) and the part they can play in supporting this</a:t>
            </a:r>
          </a:p>
          <a:p>
            <a:pPr>
              <a:buFont typeface="Arial" panose="020B0604020202020204" pitchFamily="34" charset="0"/>
              <a:buChar char="•"/>
            </a:pPr>
            <a:endParaRPr lang="en-GB" dirty="0" smtClean="0"/>
          </a:p>
          <a:p>
            <a:pPr>
              <a:buFont typeface="Arial" panose="020B0604020202020204" pitchFamily="34" charset="0"/>
              <a:buChar char="•"/>
            </a:pPr>
            <a:endParaRPr lang="en-GB" dirty="0"/>
          </a:p>
        </p:txBody>
      </p:sp>
    </p:spTree>
    <p:extLst>
      <p:ext uri="{BB962C8B-B14F-4D97-AF65-F5344CB8AC3E}">
        <p14:creationId xmlns:p14="http://schemas.microsoft.com/office/powerpoint/2010/main" val="310285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 so far…</a:t>
            </a:r>
            <a:endParaRPr lang="en-GB" dirty="0"/>
          </a:p>
        </p:txBody>
      </p:sp>
      <p:sp>
        <p:nvSpPr>
          <p:cNvPr id="3" name="Content Placeholder 2"/>
          <p:cNvSpPr>
            <a:spLocks noGrp="1"/>
          </p:cNvSpPr>
          <p:nvPr>
            <p:ph idx="1"/>
          </p:nvPr>
        </p:nvSpPr>
        <p:spPr>
          <a:xfrm>
            <a:off x="1024128" y="1936045"/>
            <a:ext cx="9720071" cy="4023360"/>
          </a:xfrm>
        </p:spPr>
        <p:txBody>
          <a:bodyPr/>
          <a:lstStyle/>
          <a:p>
            <a:pPr>
              <a:buFont typeface="Arial" panose="020B0604020202020204" pitchFamily="34" charset="0"/>
              <a:buChar char="•"/>
            </a:pPr>
            <a:r>
              <a:rPr lang="en-GB" dirty="0" smtClean="0"/>
              <a:t> all 7 parents now have accounts</a:t>
            </a:r>
          </a:p>
          <a:p>
            <a:pPr>
              <a:buFont typeface="Arial" panose="020B0604020202020204" pitchFamily="34" charset="0"/>
              <a:buChar char="•"/>
            </a:pPr>
            <a:r>
              <a:rPr lang="en-GB" dirty="0"/>
              <a:t> </a:t>
            </a:r>
            <a:r>
              <a:rPr lang="en-GB" dirty="0" smtClean="0"/>
              <a:t>5 parents log in regularly and also upload evidence from home</a:t>
            </a:r>
          </a:p>
          <a:p>
            <a:pPr>
              <a:buFont typeface="Arial" panose="020B0604020202020204" pitchFamily="34" charset="0"/>
              <a:buChar char="•"/>
            </a:pPr>
            <a:r>
              <a:rPr lang="en-GB" dirty="0"/>
              <a:t> </a:t>
            </a:r>
            <a:r>
              <a:rPr lang="en-GB" dirty="0" smtClean="0"/>
              <a:t>an improvement in independence skills has been observed with ability to maintain tasks after a holiday/ break has increased</a:t>
            </a:r>
          </a:p>
          <a:p>
            <a:pPr>
              <a:buFont typeface="Arial" panose="020B0604020202020204" pitchFamily="34" charset="0"/>
              <a:buChar char="•"/>
            </a:pPr>
            <a:r>
              <a:rPr lang="en-GB" dirty="0"/>
              <a:t> </a:t>
            </a:r>
            <a:r>
              <a:rPr lang="en-GB" dirty="0" smtClean="0"/>
              <a:t>there has been an increase in parents requesting resources used in school/ information about how to get resources e.g. symbols, visuals, chewable toys, sensory resources etc.  after viewing evidence. </a:t>
            </a:r>
          </a:p>
          <a:p>
            <a:pPr>
              <a:buFont typeface="Arial" panose="020B0604020202020204" pitchFamily="34" charset="0"/>
              <a:buChar char="•"/>
            </a:pPr>
            <a:r>
              <a:rPr lang="en-GB" dirty="0"/>
              <a:t> </a:t>
            </a:r>
            <a:r>
              <a:rPr lang="en-GB" dirty="0" smtClean="0"/>
              <a:t>agreed expectations achieved for some learning intentions between home and school (particularly in relation to independence). Children have responded positively to this and seem happy and more settled. </a:t>
            </a:r>
            <a:endParaRPr lang="en-GB" dirty="0"/>
          </a:p>
        </p:txBody>
      </p:sp>
    </p:spTree>
    <p:extLst>
      <p:ext uri="{BB962C8B-B14F-4D97-AF65-F5344CB8AC3E}">
        <p14:creationId xmlns:p14="http://schemas.microsoft.com/office/powerpoint/2010/main" val="1912652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forward…</a:t>
            </a:r>
            <a:endParaRPr lang="en-GB" dirty="0"/>
          </a:p>
        </p:txBody>
      </p:sp>
      <p:sp>
        <p:nvSpPr>
          <p:cNvPr id="3" name="Content Placeholder 2"/>
          <p:cNvSpPr>
            <a:spLocks noGrp="1"/>
          </p:cNvSpPr>
          <p:nvPr>
            <p:ph idx="1"/>
          </p:nvPr>
        </p:nvSpPr>
        <p:spPr>
          <a:xfrm>
            <a:off x="1024128" y="1920240"/>
            <a:ext cx="9720071" cy="4023360"/>
          </a:xfrm>
        </p:spPr>
        <p:txBody>
          <a:bodyPr>
            <a:normAutofit lnSpcReduction="10000"/>
          </a:bodyPr>
          <a:lstStyle/>
          <a:p>
            <a:pPr>
              <a:buFont typeface="Arial" panose="020B0604020202020204" pitchFamily="34" charset="0"/>
              <a:buChar char="•"/>
            </a:pPr>
            <a:r>
              <a:rPr lang="en-GB" dirty="0" smtClean="0"/>
              <a:t> Continue to work with all staff around the importance of collaborating and sharing with families through </a:t>
            </a:r>
            <a:r>
              <a:rPr lang="en-GB" dirty="0" err="1" smtClean="0"/>
              <a:t>EfL</a:t>
            </a:r>
            <a:r>
              <a:rPr lang="en-GB" dirty="0" smtClean="0"/>
              <a:t> and embed this into our daily practice. </a:t>
            </a:r>
          </a:p>
          <a:p>
            <a:pPr>
              <a:buFont typeface="Arial" panose="020B0604020202020204" pitchFamily="34" charset="0"/>
              <a:buChar char="•"/>
            </a:pPr>
            <a:r>
              <a:rPr lang="en-GB" dirty="0"/>
              <a:t> </a:t>
            </a:r>
            <a:r>
              <a:rPr lang="en-GB" dirty="0" smtClean="0"/>
              <a:t>Continue to work on achieving a balance between the quality of evidence (for the purposes of assessment and planning) and considering what families value – often this is linked to ‘Wow’ moments e.g. communication, swimming, feeding skills, trying new foods and offsite experiences. </a:t>
            </a:r>
          </a:p>
          <a:p>
            <a:pPr>
              <a:buFont typeface="Arial" panose="020B0604020202020204" pitchFamily="34" charset="0"/>
              <a:buChar char="•"/>
            </a:pPr>
            <a:r>
              <a:rPr lang="en-GB" dirty="0"/>
              <a:t> </a:t>
            </a:r>
            <a:r>
              <a:rPr lang="en-GB" dirty="0" smtClean="0"/>
              <a:t>Our efforts in encouraging families to engage has hi-lighted our concerns about some children and families, the barriers they face in supporting their child and how we can help them. </a:t>
            </a:r>
          </a:p>
          <a:p>
            <a:pPr>
              <a:buFont typeface="Arial" panose="020B0604020202020204" pitchFamily="34" charset="0"/>
              <a:buChar char="•"/>
            </a:pPr>
            <a:r>
              <a:rPr lang="en-GB" dirty="0"/>
              <a:t> </a:t>
            </a:r>
            <a:r>
              <a:rPr lang="en-GB" dirty="0" smtClean="0"/>
              <a:t> Use of </a:t>
            </a:r>
            <a:r>
              <a:rPr lang="en-GB" dirty="0" err="1" smtClean="0"/>
              <a:t>EfL</a:t>
            </a:r>
            <a:r>
              <a:rPr lang="en-GB" dirty="0"/>
              <a:t> </a:t>
            </a:r>
            <a:r>
              <a:rPr lang="en-GB" dirty="0" smtClean="0"/>
              <a:t>has added another dimension to our relationships with parents, providing an invaluable insight into life at school and life at home. This must further drive our ability to personalise and tailor the curriculum to meet the needs of every learner. </a:t>
            </a:r>
            <a:endParaRPr lang="en-GB" dirty="0"/>
          </a:p>
        </p:txBody>
      </p:sp>
    </p:spTree>
    <p:extLst>
      <p:ext uri="{BB962C8B-B14F-4D97-AF65-F5344CB8AC3E}">
        <p14:creationId xmlns:p14="http://schemas.microsoft.com/office/powerpoint/2010/main" val="16857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7268" y="1060268"/>
            <a:ext cx="4484915" cy="4484915"/>
          </a:xfrm>
          <a:prstGeom prst="rect">
            <a:avLst/>
          </a:prstGeom>
        </p:spPr>
      </p:pic>
    </p:spTree>
    <p:extLst>
      <p:ext uri="{BB962C8B-B14F-4D97-AF65-F5344CB8AC3E}">
        <p14:creationId xmlns:p14="http://schemas.microsoft.com/office/powerpoint/2010/main" val="25282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share with families? Our wish list…</a:t>
            </a:r>
            <a:endParaRPr lang="en-GB" dirty="0"/>
          </a:p>
        </p:txBody>
      </p:sp>
      <p:sp>
        <p:nvSpPr>
          <p:cNvPr id="3" name="Content Placeholder 2"/>
          <p:cNvSpPr>
            <a:spLocks noGrp="1"/>
          </p:cNvSpPr>
          <p:nvPr>
            <p:ph idx="1"/>
          </p:nvPr>
        </p:nvSpPr>
        <p:spPr>
          <a:xfrm>
            <a:off x="1024128" y="1802674"/>
            <a:ext cx="9720071" cy="4506686"/>
          </a:xfrm>
        </p:spPr>
        <p:txBody>
          <a:bodyPr>
            <a:normAutofit fontScale="92500" lnSpcReduction="20000"/>
          </a:bodyPr>
          <a:lstStyle/>
          <a:p>
            <a:pPr>
              <a:buFont typeface="Arial" panose="020B0604020202020204" pitchFamily="34" charset="0"/>
              <a:buChar char="•"/>
            </a:pPr>
            <a:r>
              <a:rPr lang="en-GB" dirty="0" smtClean="0"/>
              <a:t> to share and celebrate together their child as a successful learner and in doing so creating frequent, positive opportunities to work with families and build strong, trusting relationships. </a:t>
            </a:r>
          </a:p>
          <a:p>
            <a:pPr>
              <a:buFont typeface="Arial" panose="020B0604020202020204" pitchFamily="34" charset="0"/>
              <a:buChar char="•"/>
            </a:pPr>
            <a:r>
              <a:rPr lang="en-GB" dirty="0"/>
              <a:t> </a:t>
            </a:r>
            <a:r>
              <a:rPr lang="en-GB" dirty="0" smtClean="0"/>
              <a:t>to provide a ‘window’ into the world of school, the curriculum on offer and what the child gains from this, building an understanding over time that would be difficult to achieve any other way – and likewise for home!</a:t>
            </a:r>
          </a:p>
          <a:p>
            <a:pPr>
              <a:buFont typeface="Arial" panose="020B0604020202020204" pitchFamily="34" charset="0"/>
              <a:buChar char="•"/>
            </a:pPr>
            <a:r>
              <a:rPr lang="en-GB" dirty="0"/>
              <a:t> </a:t>
            </a:r>
            <a:r>
              <a:rPr lang="en-GB" dirty="0" smtClean="0"/>
              <a:t>to promote engagement – sharing interests and motivators between home and school </a:t>
            </a:r>
          </a:p>
          <a:p>
            <a:pPr>
              <a:buFont typeface="Arial" panose="020B0604020202020204" pitchFamily="34" charset="0"/>
              <a:buChar char="•"/>
            </a:pPr>
            <a:r>
              <a:rPr lang="en-GB" dirty="0"/>
              <a:t> </a:t>
            </a:r>
            <a:r>
              <a:rPr lang="en-GB" dirty="0" smtClean="0"/>
              <a:t>to promote the generalisation of skills between home and school</a:t>
            </a:r>
          </a:p>
          <a:p>
            <a:pPr>
              <a:buFont typeface="Arial" panose="020B0604020202020204" pitchFamily="34" charset="0"/>
              <a:buChar char="•"/>
            </a:pPr>
            <a:r>
              <a:rPr lang="en-GB" dirty="0"/>
              <a:t> </a:t>
            </a:r>
            <a:r>
              <a:rPr lang="en-GB" dirty="0" smtClean="0"/>
              <a:t>to model strategies/ approaches/ use of equipment and resources</a:t>
            </a:r>
          </a:p>
          <a:p>
            <a:pPr>
              <a:buFont typeface="Arial" panose="020B0604020202020204" pitchFamily="34" charset="0"/>
              <a:buChar char="•"/>
            </a:pPr>
            <a:r>
              <a:rPr lang="en-GB" dirty="0"/>
              <a:t> </a:t>
            </a:r>
            <a:r>
              <a:rPr lang="en-GB" dirty="0" smtClean="0"/>
              <a:t>to support finding the missing pieces of the puzzle e.g. what does he mean by this? Why does this behaviour occur?</a:t>
            </a:r>
          </a:p>
          <a:p>
            <a:pPr>
              <a:buFont typeface="Arial" panose="020B0604020202020204" pitchFamily="34" charset="0"/>
              <a:buChar char="•"/>
            </a:pPr>
            <a:r>
              <a:rPr lang="en-GB" dirty="0"/>
              <a:t> </a:t>
            </a:r>
            <a:r>
              <a:rPr lang="en-GB" dirty="0" smtClean="0"/>
              <a:t>to provide evidence of achievements and progress – supporting discussions to determine next steps/ appropriate level of challenge for achieving potential</a:t>
            </a:r>
          </a:p>
          <a:p>
            <a:pPr>
              <a:buFont typeface="Arial" panose="020B0604020202020204" pitchFamily="34" charset="0"/>
              <a:buChar char="•"/>
            </a:pPr>
            <a:r>
              <a:rPr lang="en-GB" dirty="0"/>
              <a:t> </a:t>
            </a:r>
            <a:r>
              <a:rPr lang="en-GB" dirty="0" smtClean="0"/>
              <a:t>mutual appreciation and recognition of everyone’s contributions which serves as the best encouragement and motivation to keep doing more!</a:t>
            </a:r>
          </a:p>
          <a:p>
            <a:pPr>
              <a:buFont typeface="Arial" panose="020B0604020202020204" pitchFamily="34" charset="0"/>
              <a:buChar char="•"/>
            </a:pPr>
            <a:endParaRPr lang="en-GB" dirty="0" smtClean="0"/>
          </a:p>
          <a:p>
            <a:pPr>
              <a:buFont typeface="Arial" panose="020B0604020202020204" pitchFamily="34" charset="0"/>
              <a:buChar char="•"/>
            </a:pPr>
            <a:endParaRPr lang="en-GB" dirty="0"/>
          </a:p>
        </p:txBody>
      </p:sp>
    </p:spTree>
    <p:extLst>
      <p:ext uri="{BB962C8B-B14F-4D97-AF65-F5344CB8AC3E}">
        <p14:creationId xmlns:p14="http://schemas.microsoft.com/office/powerpoint/2010/main" val="239241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8692" y="146019"/>
            <a:ext cx="8754615" cy="6565961"/>
          </a:xfrm>
          <a:prstGeom prst="rect">
            <a:avLst/>
          </a:prstGeom>
        </p:spPr>
      </p:pic>
      <p:sp>
        <p:nvSpPr>
          <p:cNvPr id="5" name="Rectangle 4"/>
          <p:cNvSpPr/>
          <p:nvPr/>
        </p:nvSpPr>
        <p:spPr>
          <a:xfrm>
            <a:off x="4188823" y="5730240"/>
            <a:ext cx="418011"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814354" y="3579223"/>
            <a:ext cx="176784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832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36982" y="161261"/>
            <a:ext cx="8718036" cy="6535478"/>
          </a:xfrm>
          <a:prstGeom prst="rect">
            <a:avLst/>
          </a:prstGeom>
        </p:spPr>
      </p:pic>
      <p:sp>
        <p:nvSpPr>
          <p:cNvPr id="7" name="Rectangle 6"/>
          <p:cNvSpPr/>
          <p:nvPr/>
        </p:nvSpPr>
        <p:spPr>
          <a:xfrm>
            <a:off x="3483429" y="5721531"/>
            <a:ext cx="461554" cy="174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805646" y="3622766"/>
            <a:ext cx="1750423"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498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NPQH Project aims:</a:t>
            </a:r>
            <a:endParaRPr lang="en-GB" dirty="0"/>
          </a:p>
        </p:txBody>
      </p:sp>
      <p:sp>
        <p:nvSpPr>
          <p:cNvPr id="3" name="Content Placeholder 2"/>
          <p:cNvSpPr>
            <a:spLocks noGrp="1"/>
          </p:cNvSpPr>
          <p:nvPr>
            <p:ph idx="1"/>
          </p:nvPr>
        </p:nvSpPr>
        <p:spPr/>
        <p:txBody>
          <a:bodyPr/>
          <a:lstStyle/>
          <a:p>
            <a:pPr marL="0" indent="0">
              <a:buNone/>
            </a:pPr>
            <a:r>
              <a:rPr lang="en-GB" sz="4000" dirty="0"/>
              <a:t>To improve personalised teaching and learning through increased parental involvement in receiving and sharing progress information between home and school. </a:t>
            </a:r>
          </a:p>
          <a:p>
            <a:pPr marL="0" indent="0">
              <a:buNone/>
            </a:pPr>
            <a:endParaRPr lang="en-GB" sz="2400" dirty="0"/>
          </a:p>
          <a:p>
            <a:endParaRPr lang="en-GB" dirty="0"/>
          </a:p>
        </p:txBody>
      </p:sp>
    </p:spTree>
    <p:extLst>
      <p:ext uri="{BB962C8B-B14F-4D97-AF65-F5344CB8AC3E}">
        <p14:creationId xmlns:p14="http://schemas.microsoft.com/office/powerpoint/2010/main" val="8933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overview</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The project ran for two terms from September 2019 until March 2020. Letters had initially been sent out during the Summer Term 2019 to encourage parents to provide details to set up an EFL account. 42% of parents engaged at this stage and this was used </a:t>
            </a:r>
            <a:r>
              <a:rPr lang="en-GB" dirty="0" smtClean="0"/>
              <a:t>as </a:t>
            </a:r>
            <a:r>
              <a:rPr lang="en-GB" dirty="0" smtClean="0"/>
              <a:t>baseline data.</a:t>
            </a:r>
          </a:p>
          <a:p>
            <a:pPr>
              <a:buFont typeface="Arial" panose="020B0604020202020204" pitchFamily="34" charset="0"/>
              <a:buChar char="•"/>
            </a:pPr>
            <a:r>
              <a:rPr lang="en-GB" dirty="0" smtClean="0"/>
              <a:t> The </a:t>
            </a:r>
            <a:r>
              <a:rPr lang="en-GB" dirty="0" smtClean="0"/>
              <a:t>number of parents accessing an account and the number of parents logging in and the frequency of this was monitored. </a:t>
            </a:r>
          </a:p>
          <a:p>
            <a:pPr>
              <a:buFont typeface="Arial" panose="020B0604020202020204" pitchFamily="34" charset="0"/>
              <a:buChar char="•"/>
            </a:pPr>
            <a:r>
              <a:rPr lang="en-GB" dirty="0"/>
              <a:t> </a:t>
            </a:r>
            <a:r>
              <a:rPr lang="en-GB" dirty="0" smtClean="0"/>
              <a:t>The average number of gains using the Assessment of Lateral Progression (Mapping &amp; Assessing Personal Progress) was measured and pupil progress reviewed in relation to parental engagement with EFL. </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1776518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Actions to increase parental engagement</a:t>
            </a:r>
            <a:endParaRPr lang="en-GB" dirty="0"/>
          </a:p>
        </p:txBody>
      </p:sp>
      <p:sp>
        <p:nvSpPr>
          <p:cNvPr id="3" name="Content Placeholder 2"/>
          <p:cNvSpPr>
            <a:spLocks noGrp="1"/>
          </p:cNvSpPr>
          <p:nvPr>
            <p:ph idx="1"/>
          </p:nvPr>
        </p:nvSpPr>
        <p:spPr>
          <a:xfrm>
            <a:off x="1024128" y="1680753"/>
            <a:ext cx="9720071" cy="4859383"/>
          </a:xfrm>
        </p:spPr>
        <p:txBody>
          <a:bodyPr>
            <a:normAutofit fontScale="92500" lnSpcReduction="20000"/>
          </a:bodyPr>
          <a:lstStyle/>
          <a:p>
            <a:pPr lvl="0"/>
            <a:r>
              <a:rPr lang="en-GB" sz="1600" dirty="0"/>
              <a:t>Review which parents do not have accounts and contact these parents (letter, home-school books, phone calls</a:t>
            </a:r>
            <a:r>
              <a:rPr lang="en-GB" sz="1600" dirty="0" smtClean="0"/>
              <a:t>)</a:t>
            </a:r>
          </a:p>
          <a:p>
            <a:pPr lvl="0"/>
            <a:r>
              <a:rPr lang="en-GB" sz="1600" dirty="0" smtClean="0"/>
              <a:t>Ensure this is promoted by a team of staff who can both encourage and provide practical support for families e.g. FSW, admin</a:t>
            </a:r>
            <a:endParaRPr lang="en-GB" sz="1600" dirty="0"/>
          </a:p>
          <a:p>
            <a:pPr lvl="0"/>
            <a:r>
              <a:rPr lang="en-GB" sz="1600" dirty="0" smtClean="0"/>
              <a:t>Built </a:t>
            </a:r>
            <a:r>
              <a:rPr lang="en-GB" sz="1600" dirty="0"/>
              <a:t>into teacher appraisals –whole school pupil attainment objective. Teachers </a:t>
            </a:r>
            <a:r>
              <a:rPr lang="en-GB" sz="1600" dirty="0" smtClean="0"/>
              <a:t>considered </a:t>
            </a:r>
            <a:r>
              <a:rPr lang="en-GB" sz="1600" dirty="0"/>
              <a:t>best way to engage parents in own class group and understand the expectation for them to promote parental engagement. A clear success criteria agreed.</a:t>
            </a:r>
          </a:p>
          <a:p>
            <a:pPr lvl="0"/>
            <a:r>
              <a:rPr lang="en-GB" sz="1600" dirty="0"/>
              <a:t>Work with Assessment and Accreditation co-ordinator to arrange drop-ins across the school to look at how evidence is gathered and shared with parents. Feedback provided to a range of staff and TAs supported where needed.</a:t>
            </a:r>
          </a:p>
          <a:p>
            <a:pPr lvl="0"/>
            <a:r>
              <a:rPr lang="en-GB" sz="1600" dirty="0"/>
              <a:t>Arrange support sessions for identified staff to increase confidence and ability in using the system to share evidence with parents and respond to parent contributions.</a:t>
            </a:r>
          </a:p>
          <a:p>
            <a:pPr lvl="0"/>
            <a:r>
              <a:rPr lang="en-GB" sz="1600" dirty="0" smtClean="0"/>
              <a:t>Monitor </a:t>
            </a:r>
            <a:r>
              <a:rPr lang="en-GB" sz="1600" dirty="0"/>
              <a:t>parent log ins and contributions at regular intervals using EFL console</a:t>
            </a:r>
          </a:p>
          <a:p>
            <a:pPr lvl="0"/>
            <a:r>
              <a:rPr lang="en-GB" sz="1600" dirty="0"/>
              <a:t>Discuss impact of parental contributions and plan next steps for individual pupils during termly ‘Reviewing and Planning’ meetings with each class teacher and department leaders. Assess the impact of sharing progress information on ‘generalisation’ aspect score for individual pupils e.g. is there evidence of targeted skills being generalised to the home setting and family members as well as school staff?  </a:t>
            </a:r>
            <a:endParaRPr lang="en-GB" sz="1600" dirty="0" smtClean="0"/>
          </a:p>
          <a:p>
            <a:pPr lvl="0"/>
            <a:r>
              <a:rPr lang="en-GB" sz="1600" dirty="0" smtClean="0"/>
              <a:t>Share evidence at parent meetings/ annual reviews to demonstrate the system and entice parents to log in</a:t>
            </a:r>
          </a:p>
          <a:p>
            <a:pPr lvl="0"/>
            <a:r>
              <a:rPr lang="en-GB" sz="1600" dirty="0" smtClean="0"/>
              <a:t>Move to termly reporting against Personalised Plans and make clear to parents in these evaluations that </a:t>
            </a:r>
            <a:r>
              <a:rPr lang="en-GB" sz="1600" dirty="0" err="1" smtClean="0"/>
              <a:t>EfL</a:t>
            </a:r>
            <a:r>
              <a:rPr lang="en-GB" sz="1600" dirty="0" smtClean="0"/>
              <a:t> is now a significant part of our reporting and provide details of how to access help if they need it to log on. </a:t>
            </a:r>
          </a:p>
          <a:p>
            <a:pPr lvl="0"/>
            <a:r>
              <a:rPr lang="en-GB" sz="1600" dirty="0" smtClean="0"/>
              <a:t>We also planned to run some parent events e.g. coffee mornings and workshops during the Spring Term which did not take place due to the pandemic. </a:t>
            </a:r>
            <a:endParaRPr lang="en-GB" sz="1600" dirty="0"/>
          </a:p>
          <a:p>
            <a:endParaRPr lang="en-GB" sz="1600" dirty="0"/>
          </a:p>
        </p:txBody>
      </p:sp>
    </p:spTree>
    <p:extLst>
      <p:ext uri="{BB962C8B-B14F-4D97-AF65-F5344CB8AC3E}">
        <p14:creationId xmlns:p14="http://schemas.microsoft.com/office/powerpoint/2010/main" val="250908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encountered</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 Perceptions and confidence of all staff in contributing to evidence and interacting with parents </a:t>
            </a:r>
          </a:p>
          <a:p>
            <a:pPr>
              <a:buFont typeface="Arial" panose="020B0604020202020204" pitchFamily="34" charset="0"/>
              <a:buChar char="•"/>
            </a:pPr>
            <a:r>
              <a:rPr lang="en-GB" dirty="0"/>
              <a:t> </a:t>
            </a:r>
            <a:r>
              <a:rPr lang="en-GB" dirty="0" smtClean="0"/>
              <a:t>Difficulty in getting all parents to respond and provide details</a:t>
            </a:r>
          </a:p>
          <a:p>
            <a:pPr>
              <a:buFont typeface="Arial" panose="020B0604020202020204" pitchFamily="34" charset="0"/>
              <a:buChar char="•"/>
            </a:pPr>
            <a:r>
              <a:rPr lang="en-GB" dirty="0"/>
              <a:t> </a:t>
            </a:r>
            <a:r>
              <a:rPr lang="en-GB" dirty="0" smtClean="0"/>
              <a:t>Technical knowledge and confidence of parents – most use mobile phones to access and many needed support</a:t>
            </a:r>
          </a:p>
          <a:p>
            <a:pPr marL="0" indent="0">
              <a:buNone/>
            </a:pPr>
            <a:endParaRPr lang="en-GB" dirty="0"/>
          </a:p>
        </p:txBody>
      </p:sp>
    </p:spTree>
    <p:extLst>
      <p:ext uri="{BB962C8B-B14F-4D97-AF65-F5344CB8AC3E}">
        <p14:creationId xmlns:p14="http://schemas.microsoft.com/office/powerpoint/2010/main" val="195218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88788177"/>
              </p:ext>
            </p:extLst>
          </p:nvPr>
        </p:nvGraphicFramePr>
        <p:xfrm>
          <a:off x="1323703" y="1393372"/>
          <a:ext cx="9274628" cy="4411761"/>
        </p:xfrm>
        <a:graphic>
          <a:graphicData uri="http://schemas.openxmlformats.org/drawingml/2006/table">
            <a:tbl>
              <a:tblPr firstRow="1" firstCol="1" bandRow="1"/>
              <a:tblGrid>
                <a:gridCol w="2318657">
                  <a:extLst>
                    <a:ext uri="{9D8B030D-6E8A-4147-A177-3AD203B41FA5}">
                      <a16:colId xmlns:a16="http://schemas.microsoft.com/office/drawing/2014/main" val="1439568917"/>
                    </a:ext>
                  </a:extLst>
                </a:gridCol>
                <a:gridCol w="2318657">
                  <a:extLst>
                    <a:ext uri="{9D8B030D-6E8A-4147-A177-3AD203B41FA5}">
                      <a16:colId xmlns:a16="http://schemas.microsoft.com/office/drawing/2014/main" val="895092098"/>
                    </a:ext>
                  </a:extLst>
                </a:gridCol>
                <a:gridCol w="2318657">
                  <a:extLst>
                    <a:ext uri="{9D8B030D-6E8A-4147-A177-3AD203B41FA5}">
                      <a16:colId xmlns:a16="http://schemas.microsoft.com/office/drawing/2014/main" val="3374941460"/>
                    </a:ext>
                  </a:extLst>
                </a:gridCol>
                <a:gridCol w="2318657">
                  <a:extLst>
                    <a:ext uri="{9D8B030D-6E8A-4147-A177-3AD203B41FA5}">
                      <a16:colId xmlns:a16="http://schemas.microsoft.com/office/drawing/2014/main" val="1087162455"/>
                    </a:ext>
                  </a:extLst>
                </a:gridCol>
              </a:tblGrid>
              <a:tr h="383875">
                <a:tc>
                  <a:txBody>
                    <a:bodyPr/>
                    <a:lstStyle/>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Baseline (July 2019)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End of Spring Term 2020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End of Summer Term 2020</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568144"/>
                  </a:ext>
                </a:extLst>
              </a:tr>
              <a:tr h="1148833">
                <a:tc>
                  <a:txBody>
                    <a:bodyPr/>
                    <a:lstStyle/>
                    <a:p>
                      <a:pPr>
                        <a:lnSpc>
                          <a:spcPct val="107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 of parents with EFL accounts (those who had responded to requests for email addresses to set up an account)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42%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95%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95%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94464"/>
                  </a:ext>
                </a:extLst>
              </a:tr>
              <a:tr h="959685">
                <a:tc>
                  <a:txBody>
                    <a:bodyPr/>
                    <a:lstStyle/>
                    <a:p>
                      <a:pPr>
                        <a:lnSpc>
                          <a:spcPct val="107000"/>
                        </a:lnSpc>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 of parents who had logged on to their child’s EFL learning journal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29.7%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72%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66%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552"/>
                  </a:ext>
                </a:extLst>
              </a:tr>
              <a:tr h="767746">
                <a:tc>
                  <a:txBody>
                    <a:bodyPr/>
                    <a:lstStyle/>
                    <a:p>
                      <a:pPr>
                        <a:lnSpc>
                          <a:spcPct val="107000"/>
                        </a:lnSpc>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 of parents who have logged on weekly or more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5.4%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18%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28.8%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828731"/>
                  </a:ext>
                </a:extLst>
              </a:tr>
              <a:tr h="1151622">
                <a:tc>
                  <a:txBody>
                    <a:bodyPr/>
                    <a:lstStyle/>
                    <a:p>
                      <a:pPr>
                        <a:lnSpc>
                          <a:spcPct val="107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 of parents who upload and share evidence of their child’s learning at home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1.8%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41.4%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48.6%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852019"/>
                  </a:ext>
                </a:extLst>
              </a:tr>
            </a:tbl>
          </a:graphicData>
        </a:graphic>
      </p:graphicFrame>
      <p:sp>
        <p:nvSpPr>
          <p:cNvPr id="8" name="TextBox 7"/>
          <p:cNvSpPr txBox="1"/>
          <p:nvPr/>
        </p:nvSpPr>
        <p:spPr>
          <a:xfrm>
            <a:off x="3265714" y="261257"/>
            <a:ext cx="5251269" cy="830997"/>
          </a:xfrm>
          <a:prstGeom prst="rect">
            <a:avLst/>
          </a:prstGeom>
          <a:noFill/>
        </p:spPr>
        <p:txBody>
          <a:bodyPr wrap="square" rtlCol="0">
            <a:spAutoFit/>
          </a:bodyPr>
          <a:lstStyle/>
          <a:p>
            <a:pPr algn="ctr"/>
            <a:r>
              <a:rPr lang="en-GB" sz="4800" dirty="0" smtClean="0">
                <a:latin typeface="+mj-lt"/>
              </a:rPr>
              <a:t>PROJECT DATA</a:t>
            </a:r>
            <a:endParaRPr lang="en-GB" sz="4800" dirty="0">
              <a:latin typeface="+mj-lt"/>
            </a:endParaRPr>
          </a:p>
        </p:txBody>
      </p:sp>
    </p:spTree>
    <p:extLst>
      <p:ext uri="{BB962C8B-B14F-4D97-AF65-F5344CB8AC3E}">
        <p14:creationId xmlns:p14="http://schemas.microsoft.com/office/powerpoint/2010/main" val="13054913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266</TotalTime>
  <Words>1882</Words>
  <Application>Microsoft Office PowerPoint</Application>
  <PresentationFormat>Widescreen</PresentationFormat>
  <Paragraphs>157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Times New Roman</vt:lpstr>
      <vt:lpstr>Tw Cen MT</vt:lpstr>
      <vt:lpstr>Tw Cen MT Condensed</vt:lpstr>
      <vt:lpstr>Wingdings 3</vt:lpstr>
      <vt:lpstr>Integral</vt:lpstr>
      <vt:lpstr>Working with families and the impact on teaching &amp; learning</vt:lpstr>
      <vt:lpstr>Why share with families? Our wish list…</vt:lpstr>
      <vt:lpstr>PowerPoint Presentation</vt:lpstr>
      <vt:lpstr>PowerPoint Presentation</vt:lpstr>
      <vt:lpstr>NPQH Project aims:</vt:lpstr>
      <vt:lpstr>Project overview</vt:lpstr>
      <vt:lpstr>Actions to increase parental engagement</vt:lpstr>
      <vt:lpstr>Challenges encountered</vt:lpstr>
      <vt:lpstr>PowerPoint Presentation</vt:lpstr>
      <vt:lpstr>PowerPoint Presentation</vt:lpstr>
      <vt:lpstr>PowerPoint Presentation</vt:lpstr>
      <vt:lpstr>The impact of the pandemic &amp; What happened next…</vt:lpstr>
      <vt:lpstr>About my class</vt:lpstr>
      <vt:lpstr>Why do I feel it is important to improve links with families in my class?</vt:lpstr>
      <vt:lpstr>How am I using efl to build positive working relationships with my families?</vt:lpstr>
      <vt:lpstr>What have I learnt from working with families?</vt:lpstr>
      <vt:lpstr>Outcomes so far…</vt:lpstr>
      <vt:lpstr>Moving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families and the impact on teaching &amp; learning</dc:title>
  <dc:creator>Dee Banks Deputy</dc:creator>
  <cp:lastModifiedBy>Dee Banks Deputy</cp:lastModifiedBy>
  <cp:revision>23</cp:revision>
  <dcterms:created xsi:type="dcterms:W3CDTF">2021-04-25T20:03:08Z</dcterms:created>
  <dcterms:modified xsi:type="dcterms:W3CDTF">2021-04-29T21:46:07Z</dcterms:modified>
</cp:coreProperties>
</file>