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8"/>
  </p:notesMasterIdLst>
  <p:handoutMasterIdLst>
    <p:handoutMasterId r:id="rId39"/>
  </p:handoutMasterIdLst>
  <p:sldIdLst>
    <p:sldId id="744" r:id="rId2"/>
    <p:sldId id="673" r:id="rId3"/>
    <p:sldId id="674" r:id="rId4"/>
    <p:sldId id="696" r:id="rId5"/>
    <p:sldId id="722" r:id="rId6"/>
    <p:sldId id="698" r:id="rId7"/>
    <p:sldId id="699" r:id="rId8"/>
    <p:sldId id="715" r:id="rId9"/>
    <p:sldId id="746" r:id="rId10"/>
    <p:sldId id="768" r:id="rId11"/>
    <p:sldId id="747" r:id="rId12"/>
    <p:sldId id="748" r:id="rId13"/>
    <p:sldId id="767" r:id="rId14"/>
    <p:sldId id="749" r:id="rId15"/>
    <p:sldId id="745" r:id="rId16"/>
    <p:sldId id="750" r:id="rId17"/>
    <p:sldId id="753" r:id="rId18"/>
    <p:sldId id="754" r:id="rId19"/>
    <p:sldId id="755" r:id="rId20"/>
    <p:sldId id="756" r:id="rId21"/>
    <p:sldId id="757" r:id="rId22"/>
    <p:sldId id="751" r:id="rId23"/>
    <p:sldId id="758" r:id="rId24"/>
    <p:sldId id="759" r:id="rId25"/>
    <p:sldId id="760" r:id="rId26"/>
    <p:sldId id="761" r:id="rId27"/>
    <p:sldId id="762" r:id="rId28"/>
    <p:sldId id="752" r:id="rId29"/>
    <p:sldId id="763" r:id="rId30"/>
    <p:sldId id="764" r:id="rId31"/>
    <p:sldId id="765" r:id="rId32"/>
    <p:sldId id="727" r:id="rId33"/>
    <p:sldId id="711" r:id="rId34"/>
    <p:sldId id="766" r:id="rId35"/>
    <p:sldId id="724" r:id="rId36"/>
    <p:sldId id="663" r:id="rId37"/>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3" autoAdjust="0"/>
    <p:restoredTop sz="87912" autoAdjust="0"/>
  </p:normalViewPr>
  <p:slideViewPr>
    <p:cSldViewPr>
      <p:cViewPr varScale="1">
        <p:scale>
          <a:sx n="54" d="100"/>
          <a:sy n="54" d="100"/>
        </p:scale>
        <p:origin x="1816" y="40"/>
      </p:cViewPr>
      <p:guideLst>
        <p:guide orient="horz" pos="2160"/>
        <p:guide pos="2880"/>
      </p:guideLst>
    </p:cSldViewPr>
  </p:slideViewPr>
  <p:notesTextViewPr>
    <p:cViewPr>
      <p:scale>
        <a:sx n="1" d="1"/>
        <a:sy n="1" d="1"/>
      </p:scale>
      <p:origin x="0" y="0"/>
    </p:cViewPr>
  </p:notesTextViewPr>
  <p:sorterViewPr>
    <p:cViewPr>
      <p:scale>
        <a:sx n="100" d="100"/>
        <a:sy n="100" d="100"/>
      </p:scale>
      <p:origin x="0" y="6810"/>
    </p:cViewPr>
  </p:sorterViewPr>
  <p:notesViewPr>
    <p:cSldViewPr>
      <p:cViewPr>
        <p:scale>
          <a:sx n="80" d="100"/>
          <a:sy n="80" d="100"/>
        </p:scale>
        <p:origin x="-2058" y="-16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rae" userId="0bbcb892009815e2" providerId="LiveId" clId="{A74B485E-2003-4DCD-87DB-568D2B703AD9}"/>
    <pc:docChg chg="modSld">
      <pc:chgData name="tina rae" userId="0bbcb892009815e2" providerId="LiveId" clId="{A74B485E-2003-4DCD-87DB-568D2B703AD9}" dt="2020-07-04T09:48:36.271" v="23" actId="6549"/>
      <pc:docMkLst>
        <pc:docMk/>
      </pc:docMkLst>
      <pc:sldChg chg="modSp mod">
        <pc:chgData name="tina rae" userId="0bbcb892009815e2" providerId="LiveId" clId="{A74B485E-2003-4DCD-87DB-568D2B703AD9}" dt="2020-07-04T09:48:36.271" v="23" actId="6549"/>
        <pc:sldMkLst>
          <pc:docMk/>
          <pc:sldMk cId="2522389307" sldId="744"/>
        </pc:sldMkLst>
        <pc:spChg chg="mod">
          <ac:chgData name="tina rae" userId="0bbcb892009815e2" providerId="LiveId" clId="{A74B485E-2003-4DCD-87DB-568D2B703AD9}" dt="2020-07-04T09:48:36.271" v="23" actId="6549"/>
          <ac:spMkLst>
            <pc:docMk/>
            <pc:sldMk cId="2522389307" sldId="744"/>
            <ac:spMk id="10" creationId="{B6D80D9A-DC6E-4446-AAF3-6B14FAE924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00F88-8BFF-45A8-8E8B-8946E13F1E4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D91A29F-10DE-424C-A3FE-735CFDC7F3AF}">
      <dgm:prSet/>
      <dgm:spPr/>
      <dgm:t>
        <a:bodyPr/>
        <a:lstStyle/>
        <a:p>
          <a:r>
            <a:rPr lang="en-GB" dirty="0"/>
            <a:t>Trauma informed</a:t>
          </a:r>
          <a:endParaRPr lang="en-US" dirty="0"/>
        </a:p>
      </dgm:t>
    </dgm:pt>
    <dgm:pt modelId="{90908830-6C02-468F-A0C7-AD891DFC7922}" type="parTrans" cxnId="{081FDB4C-00A2-4033-83BE-484138AE885D}">
      <dgm:prSet/>
      <dgm:spPr/>
      <dgm:t>
        <a:bodyPr/>
        <a:lstStyle/>
        <a:p>
          <a:endParaRPr lang="en-US"/>
        </a:p>
      </dgm:t>
    </dgm:pt>
    <dgm:pt modelId="{B89DF976-4F33-44C0-97CB-F288606954B9}" type="sibTrans" cxnId="{081FDB4C-00A2-4033-83BE-484138AE885D}">
      <dgm:prSet/>
      <dgm:spPr/>
      <dgm:t>
        <a:bodyPr/>
        <a:lstStyle/>
        <a:p>
          <a:endParaRPr lang="en-US"/>
        </a:p>
      </dgm:t>
    </dgm:pt>
    <dgm:pt modelId="{66AB30E4-C029-4789-BC7A-085B29C857B9}">
      <dgm:prSet/>
      <dgm:spPr/>
      <dgm:t>
        <a:bodyPr/>
        <a:lstStyle/>
        <a:p>
          <a:r>
            <a:rPr lang="en-GB" dirty="0"/>
            <a:t>Nurturing</a:t>
          </a:r>
          <a:endParaRPr lang="en-US" dirty="0"/>
        </a:p>
      </dgm:t>
    </dgm:pt>
    <dgm:pt modelId="{9BA6038E-9A9A-4340-BA62-8DE503014158}" type="parTrans" cxnId="{24329B18-6FC2-4414-80CE-EE519A110720}">
      <dgm:prSet/>
      <dgm:spPr/>
      <dgm:t>
        <a:bodyPr/>
        <a:lstStyle/>
        <a:p>
          <a:endParaRPr lang="en-US"/>
        </a:p>
      </dgm:t>
    </dgm:pt>
    <dgm:pt modelId="{FDB6B10B-83D7-47DC-BB15-F0C6D9C8B5F2}" type="sibTrans" cxnId="{24329B18-6FC2-4414-80CE-EE519A110720}">
      <dgm:prSet/>
      <dgm:spPr/>
      <dgm:t>
        <a:bodyPr/>
        <a:lstStyle/>
        <a:p>
          <a:endParaRPr lang="en-US"/>
        </a:p>
      </dgm:t>
    </dgm:pt>
    <dgm:pt modelId="{0BAB1C2B-BE45-4CE5-9E01-30474724F3FC}">
      <dgm:prSet/>
      <dgm:spPr/>
      <dgm:t>
        <a:bodyPr/>
        <a:lstStyle/>
        <a:p>
          <a:r>
            <a:rPr lang="en-GB" dirty="0"/>
            <a:t>Well being first</a:t>
          </a:r>
          <a:endParaRPr lang="en-US" dirty="0"/>
        </a:p>
      </dgm:t>
    </dgm:pt>
    <dgm:pt modelId="{C224D769-F472-4FD9-BCB6-4353665073DB}" type="parTrans" cxnId="{B7379114-C8C9-46A3-A9D0-6F6DCDD7A2E3}">
      <dgm:prSet/>
      <dgm:spPr/>
      <dgm:t>
        <a:bodyPr/>
        <a:lstStyle/>
        <a:p>
          <a:endParaRPr lang="en-US"/>
        </a:p>
      </dgm:t>
    </dgm:pt>
    <dgm:pt modelId="{505C1106-54D1-4496-B3C5-F08CF8C1A96D}" type="sibTrans" cxnId="{B7379114-C8C9-46A3-A9D0-6F6DCDD7A2E3}">
      <dgm:prSet/>
      <dgm:spPr/>
      <dgm:t>
        <a:bodyPr/>
        <a:lstStyle/>
        <a:p>
          <a:endParaRPr lang="en-US"/>
        </a:p>
      </dgm:t>
    </dgm:pt>
    <dgm:pt modelId="{39705AE7-11B5-465F-9D33-438443E65394}" type="pres">
      <dgm:prSet presAssocID="{FC800F88-8BFF-45A8-8E8B-8946E13F1E42}" presName="linear" presStyleCnt="0">
        <dgm:presLayoutVars>
          <dgm:animLvl val="lvl"/>
          <dgm:resizeHandles val="exact"/>
        </dgm:presLayoutVars>
      </dgm:prSet>
      <dgm:spPr/>
    </dgm:pt>
    <dgm:pt modelId="{F62337FD-507A-4DBF-986B-4603E0742470}" type="pres">
      <dgm:prSet presAssocID="{AD91A29F-10DE-424C-A3FE-735CFDC7F3AF}" presName="parentText" presStyleLbl="node1" presStyleIdx="0" presStyleCnt="3">
        <dgm:presLayoutVars>
          <dgm:chMax val="0"/>
          <dgm:bulletEnabled val="1"/>
        </dgm:presLayoutVars>
      </dgm:prSet>
      <dgm:spPr/>
    </dgm:pt>
    <dgm:pt modelId="{2D1612A5-CB9C-4DA7-8A9A-318C3C373207}" type="pres">
      <dgm:prSet presAssocID="{B89DF976-4F33-44C0-97CB-F288606954B9}" presName="spacer" presStyleCnt="0"/>
      <dgm:spPr/>
    </dgm:pt>
    <dgm:pt modelId="{C06EDCBF-63FE-4213-890A-73827D93BBDA}" type="pres">
      <dgm:prSet presAssocID="{66AB30E4-C029-4789-BC7A-085B29C857B9}" presName="parentText" presStyleLbl="node1" presStyleIdx="1" presStyleCnt="3">
        <dgm:presLayoutVars>
          <dgm:chMax val="0"/>
          <dgm:bulletEnabled val="1"/>
        </dgm:presLayoutVars>
      </dgm:prSet>
      <dgm:spPr/>
    </dgm:pt>
    <dgm:pt modelId="{56C1F6DF-25C2-4508-B3F5-40C2181A9D35}" type="pres">
      <dgm:prSet presAssocID="{FDB6B10B-83D7-47DC-BB15-F0C6D9C8B5F2}" presName="spacer" presStyleCnt="0"/>
      <dgm:spPr/>
    </dgm:pt>
    <dgm:pt modelId="{527254ED-479A-458A-A83D-5F42E407F3EE}" type="pres">
      <dgm:prSet presAssocID="{0BAB1C2B-BE45-4CE5-9E01-30474724F3FC}" presName="parentText" presStyleLbl="node1" presStyleIdx="2" presStyleCnt="3">
        <dgm:presLayoutVars>
          <dgm:chMax val="0"/>
          <dgm:bulletEnabled val="1"/>
        </dgm:presLayoutVars>
      </dgm:prSet>
      <dgm:spPr/>
    </dgm:pt>
  </dgm:ptLst>
  <dgm:cxnLst>
    <dgm:cxn modelId="{B7379114-C8C9-46A3-A9D0-6F6DCDD7A2E3}" srcId="{FC800F88-8BFF-45A8-8E8B-8946E13F1E42}" destId="{0BAB1C2B-BE45-4CE5-9E01-30474724F3FC}" srcOrd="2" destOrd="0" parTransId="{C224D769-F472-4FD9-BCB6-4353665073DB}" sibTransId="{505C1106-54D1-4496-B3C5-F08CF8C1A96D}"/>
    <dgm:cxn modelId="{24329B18-6FC2-4414-80CE-EE519A110720}" srcId="{FC800F88-8BFF-45A8-8E8B-8946E13F1E42}" destId="{66AB30E4-C029-4789-BC7A-085B29C857B9}" srcOrd="1" destOrd="0" parTransId="{9BA6038E-9A9A-4340-BA62-8DE503014158}" sibTransId="{FDB6B10B-83D7-47DC-BB15-F0C6D9C8B5F2}"/>
    <dgm:cxn modelId="{14C4A02D-36A3-40C3-AAF5-3BB0821FB18C}" type="presOf" srcId="{FC800F88-8BFF-45A8-8E8B-8946E13F1E42}" destId="{39705AE7-11B5-465F-9D33-438443E65394}" srcOrd="0" destOrd="0" presId="urn:microsoft.com/office/officeart/2005/8/layout/vList2"/>
    <dgm:cxn modelId="{5F549D5D-301F-4F94-A8F0-5D031DA35C64}" type="presOf" srcId="{AD91A29F-10DE-424C-A3FE-735CFDC7F3AF}" destId="{F62337FD-507A-4DBF-986B-4603E0742470}" srcOrd="0" destOrd="0" presId="urn:microsoft.com/office/officeart/2005/8/layout/vList2"/>
    <dgm:cxn modelId="{081FDB4C-00A2-4033-83BE-484138AE885D}" srcId="{FC800F88-8BFF-45A8-8E8B-8946E13F1E42}" destId="{AD91A29F-10DE-424C-A3FE-735CFDC7F3AF}" srcOrd="0" destOrd="0" parTransId="{90908830-6C02-468F-A0C7-AD891DFC7922}" sibTransId="{B89DF976-4F33-44C0-97CB-F288606954B9}"/>
    <dgm:cxn modelId="{5CFED799-C965-4B78-AEB9-4F84D043BC59}" type="presOf" srcId="{66AB30E4-C029-4789-BC7A-085B29C857B9}" destId="{C06EDCBF-63FE-4213-890A-73827D93BBDA}" srcOrd="0" destOrd="0" presId="urn:microsoft.com/office/officeart/2005/8/layout/vList2"/>
    <dgm:cxn modelId="{020D7DEC-6567-453E-85EB-EACAFC5B7580}" type="presOf" srcId="{0BAB1C2B-BE45-4CE5-9E01-30474724F3FC}" destId="{527254ED-479A-458A-A83D-5F42E407F3EE}" srcOrd="0" destOrd="0" presId="urn:microsoft.com/office/officeart/2005/8/layout/vList2"/>
    <dgm:cxn modelId="{78F8CFB9-0C5F-4F9B-9923-2669AC9B9DC3}" type="presParOf" srcId="{39705AE7-11B5-465F-9D33-438443E65394}" destId="{F62337FD-507A-4DBF-986B-4603E0742470}" srcOrd="0" destOrd="0" presId="urn:microsoft.com/office/officeart/2005/8/layout/vList2"/>
    <dgm:cxn modelId="{778C0624-94C7-4052-A0C5-9C7423F18FD3}" type="presParOf" srcId="{39705AE7-11B5-465F-9D33-438443E65394}" destId="{2D1612A5-CB9C-4DA7-8A9A-318C3C373207}" srcOrd="1" destOrd="0" presId="urn:microsoft.com/office/officeart/2005/8/layout/vList2"/>
    <dgm:cxn modelId="{D0D5E32A-8261-4F5B-8F57-C3BA7C4F1132}" type="presParOf" srcId="{39705AE7-11B5-465F-9D33-438443E65394}" destId="{C06EDCBF-63FE-4213-890A-73827D93BBDA}" srcOrd="2" destOrd="0" presId="urn:microsoft.com/office/officeart/2005/8/layout/vList2"/>
    <dgm:cxn modelId="{3CEA494F-5FDA-4474-AE72-D548F13CC709}" type="presParOf" srcId="{39705AE7-11B5-465F-9D33-438443E65394}" destId="{56C1F6DF-25C2-4508-B3F5-40C2181A9D35}" srcOrd="3" destOrd="0" presId="urn:microsoft.com/office/officeart/2005/8/layout/vList2"/>
    <dgm:cxn modelId="{15CCAA7D-E772-4416-8908-35A58B75E975}" type="presParOf" srcId="{39705AE7-11B5-465F-9D33-438443E65394}" destId="{527254ED-479A-458A-A83D-5F42E407F3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337FD-507A-4DBF-986B-4603E0742470}">
      <dsp:nvSpPr>
        <dsp:cNvPr id="0" name=""/>
        <dsp:cNvSpPr/>
      </dsp:nvSpPr>
      <dsp:spPr>
        <a:xfrm>
          <a:off x="0" y="38506"/>
          <a:ext cx="7886700" cy="1319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dirty="0"/>
            <a:t>Trauma informed</a:t>
          </a:r>
          <a:endParaRPr lang="en-US" sz="5500" kern="1200" dirty="0"/>
        </a:p>
      </dsp:txBody>
      <dsp:txXfrm>
        <a:off x="64397" y="102903"/>
        <a:ext cx="7757906" cy="1190381"/>
      </dsp:txXfrm>
    </dsp:sp>
    <dsp:sp modelId="{C06EDCBF-63FE-4213-890A-73827D93BBDA}">
      <dsp:nvSpPr>
        <dsp:cNvPr id="0" name=""/>
        <dsp:cNvSpPr/>
      </dsp:nvSpPr>
      <dsp:spPr>
        <a:xfrm>
          <a:off x="0" y="1516081"/>
          <a:ext cx="7886700" cy="13191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dirty="0"/>
            <a:t>Nurturing</a:t>
          </a:r>
          <a:endParaRPr lang="en-US" sz="5500" kern="1200" dirty="0"/>
        </a:p>
      </dsp:txBody>
      <dsp:txXfrm>
        <a:off x="64397" y="1580478"/>
        <a:ext cx="7757906" cy="1190381"/>
      </dsp:txXfrm>
    </dsp:sp>
    <dsp:sp modelId="{527254ED-479A-458A-A83D-5F42E407F3EE}">
      <dsp:nvSpPr>
        <dsp:cNvPr id="0" name=""/>
        <dsp:cNvSpPr/>
      </dsp:nvSpPr>
      <dsp:spPr>
        <a:xfrm>
          <a:off x="0" y="2993656"/>
          <a:ext cx="7886700" cy="13191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dirty="0"/>
            <a:t>Well being first</a:t>
          </a:r>
          <a:endParaRPr lang="en-US" sz="5500" kern="1200" dirty="0"/>
        </a:p>
      </dsp:txBody>
      <dsp:txXfrm>
        <a:off x="64397" y="3058053"/>
        <a:ext cx="77579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9615613B-E509-49BF-BB45-CF71FF8427C3}" type="datetimeFigureOut">
              <a:rPr lang="en-GB" smtClean="0"/>
              <a:t>04/07/2020</a:t>
            </a:fld>
            <a:endParaRPr lang="en-GB" dirty="0"/>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62ACD0E5-0204-4869-980F-19278049804B}" type="slidenum">
              <a:rPr lang="en-GB" smtClean="0"/>
              <a:t>‹#›</a:t>
            </a:fld>
            <a:endParaRPr lang="en-GB" dirty="0"/>
          </a:p>
        </p:txBody>
      </p:sp>
    </p:spTree>
    <p:extLst>
      <p:ext uri="{BB962C8B-B14F-4D97-AF65-F5344CB8AC3E}">
        <p14:creationId xmlns:p14="http://schemas.microsoft.com/office/powerpoint/2010/main" val="388475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4725339B-0A67-4283-8A66-A6BD5AF81CE1}" type="datetimeFigureOut">
              <a:rPr lang="en-GB" smtClean="0"/>
              <a:t>04/07/2020</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1CAEAC67-778F-4904-9DAC-BEB42D391F75}" type="slidenum">
              <a:rPr lang="en-GB" smtClean="0"/>
              <a:t>‹#›</a:t>
            </a:fld>
            <a:endParaRPr lang="en-GB" dirty="0"/>
          </a:p>
        </p:txBody>
      </p:sp>
    </p:spTree>
    <p:extLst>
      <p:ext uri="{BB962C8B-B14F-4D97-AF65-F5344CB8AC3E}">
        <p14:creationId xmlns:p14="http://schemas.microsoft.com/office/powerpoint/2010/main" val="287362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1</a:t>
            </a:fld>
            <a:endParaRPr lang="en-GB"/>
          </a:p>
        </p:txBody>
      </p:sp>
    </p:spTree>
    <p:extLst>
      <p:ext uri="{BB962C8B-B14F-4D97-AF65-F5344CB8AC3E}">
        <p14:creationId xmlns:p14="http://schemas.microsoft.com/office/powerpoint/2010/main" val="301417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8</a:t>
            </a:fld>
            <a:endParaRPr lang="en-GB" dirty="0"/>
          </a:p>
        </p:txBody>
      </p:sp>
    </p:spTree>
    <p:extLst>
      <p:ext uri="{BB962C8B-B14F-4D97-AF65-F5344CB8AC3E}">
        <p14:creationId xmlns:p14="http://schemas.microsoft.com/office/powerpoint/2010/main" val="345902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EAC67-778F-4904-9DAC-BEB42D391F75}" type="slidenum">
              <a:rPr lang="en-GB" smtClean="0"/>
              <a:t>33</a:t>
            </a:fld>
            <a:endParaRPr lang="en-GB" dirty="0"/>
          </a:p>
        </p:txBody>
      </p:sp>
    </p:spTree>
    <p:extLst>
      <p:ext uri="{BB962C8B-B14F-4D97-AF65-F5344CB8AC3E}">
        <p14:creationId xmlns:p14="http://schemas.microsoft.com/office/powerpoint/2010/main" val="123842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F906-67C6-4B79-BAC8-6D6E42B7EC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0ACAA61-37F8-4DA2-94DA-C6FF512EF1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898947-C0B9-493A-B4DC-1297CDB208F0}"/>
              </a:ext>
            </a:extLst>
          </p:cNvPr>
          <p:cNvSpPr>
            <a:spLocks noGrp="1"/>
          </p:cNvSpPr>
          <p:nvPr>
            <p:ph type="dt" sz="half" idx="10"/>
          </p:nvPr>
        </p:nvSpPr>
        <p:spPr/>
        <p:txBody>
          <a:bodyPr/>
          <a:lstStyle/>
          <a:p>
            <a:fld id="{0D98C850-661A-42E0-994A-3D1985C0C245}" type="datetime1">
              <a:rPr lang="en-GB" smtClean="0">
                <a:solidFill>
                  <a:srgbClr val="E3DED1"/>
                </a:solidFill>
              </a:rPr>
              <a:t>04/07/2020</a:t>
            </a:fld>
            <a:endParaRPr lang="en-GB" dirty="0">
              <a:solidFill>
                <a:srgbClr val="E3DED1"/>
              </a:solidFill>
            </a:endParaRPr>
          </a:p>
        </p:txBody>
      </p:sp>
      <p:sp>
        <p:nvSpPr>
          <p:cNvPr id="5" name="Footer Placeholder 4">
            <a:extLst>
              <a:ext uri="{FF2B5EF4-FFF2-40B4-BE49-F238E27FC236}">
                <a16:creationId xmlns:a16="http://schemas.microsoft.com/office/drawing/2014/main" id="{0CEF64D7-544A-4E92-8906-3F52C01196CC}"/>
              </a:ext>
            </a:extLst>
          </p:cNvPr>
          <p:cNvSpPr>
            <a:spLocks noGrp="1"/>
          </p:cNvSpPr>
          <p:nvPr>
            <p:ph type="ftr" sz="quarter" idx="11"/>
          </p:nvPr>
        </p:nvSpPr>
        <p:spPr/>
        <p:txBody>
          <a:bodyPr/>
          <a:lstStyle/>
          <a:p>
            <a:endParaRPr lang="en-GB" dirty="0">
              <a:solidFill>
                <a:srgbClr val="E3DED1"/>
              </a:solidFill>
            </a:endParaRPr>
          </a:p>
        </p:txBody>
      </p:sp>
      <p:sp>
        <p:nvSpPr>
          <p:cNvPr id="6" name="Slide Number Placeholder 5">
            <a:extLst>
              <a:ext uri="{FF2B5EF4-FFF2-40B4-BE49-F238E27FC236}">
                <a16:creationId xmlns:a16="http://schemas.microsoft.com/office/drawing/2014/main" id="{706F5DF7-DEDB-48A2-88EF-634512937B98}"/>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86128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9EFF-0C85-4F6B-987F-5A4542CCCD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80A5E-DF07-456D-B16E-99DE3C4DDE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5D509-2962-455D-A602-9430A2B56F82}"/>
              </a:ext>
            </a:extLst>
          </p:cNvPr>
          <p:cNvSpPr>
            <a:spLocks noGrp="1"/>
          </p:cNvSpPr>
          <p:nvPr>
            <p:ph type="dt" sz="half" idx="10"/>
          </p:nvPr>
        </p:nvSpPr>
        <p:spPr/>
        <p:txBody>
          <a:bodyPr/>
          <a:lstStyle/>
          <a:p>
            <a:fld id="{2EBFA9F6-65CC-4DEB-8167-4AA4DE92A30E}" type="datetime1">
              <a:rPr lang="en-GB" smtClean="0">
                <a:solidFill>
                  <a:srgbClr val="E3DED1"/>
                </a:solidFill>
              </a:rPr>
              <a:t>04/07/2020</a:t>
            </a:fld>
            <a:endParaRPr lang="en-GB" dirty="0">
              <a:solidFill>
                <a:srgbClr val="E3DED1"/>
              </a:solidFill>
            </a:endParaRPr>
          </a:p>
        </p:txBody>
      </p:sp>
      <p:sp>
        <p:nvSpPr>
          <p:cNvPr id="5" name="Footer Placeholder 4">
            <a:extLst>
              <a:ext uri="{FF2B5EF4-FFF2-40B4-BE49-F238E27FC236}">
                <a16:creationId xmlns:a16="http://schemas.microsoft.com/office/drawing/2014/main" id="{A7D44C43-C40A-40DF-A247-A68D96092381}"/>
              </a:ext>
            </a:extLst>
          </p:cNvPr>
          <p:cNvSpPr>
            <a:spLocks noGrp="1"/>
          </p:cNvSpPr>
          <p:nvPr>
            <p:ph type="ftr" sz="quarter" idx="11"/>
          </p:nvPr>
        </p:nvSpPr>
        <p:spPr/>
        <p:txBody>
          <a:bodyPr/>
          <a:lstStyle/>
          <a:p>
            <a:endParaRPr lang="en-GB" dirty="0">
              <a:solidFill>
                <a:srgbClr val="E3DED1"/>
              </a:solidFill>
            </a:endParaRPr>
          </a:p>
        </p:txBody>
      </p:sp>
      <p:sp>
        <p:nvSpPr>
          <p:cNvPr id="6" name="Slide Number Placeholder 5">
            <a:extLst>
              <a:ext uri="{FF2B5EF4-FFF2-40B4-BE49-F238E27FC236}">
                <a16:creationId xmlns:a16="http://schemas.microsoft.com/office/drawing/2014/main" id="{2A11A23C-FA8A-473D-B562-4A22BFF88892}"/>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221172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3EDE7-E69A-42C5-BB32-0DDCC402DAD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00E372-6603-40BE-81BE-C002FA470FF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2E5AF-B577-4D3E-85A9-82ACEF86F051}"/>
              </a:ext>
            </a:extLst>
          </p:cNvPr>
          <p:cNvSpPr>
            <a:spLocks noGrp="1"/>
          </p:cNvSpPr>
          <p:nvPr>
            <p:ph type="dt" sz="half" idx="10"/>
          </p:nvPr>
        </p:nvSpPr>
        <p:spPr/>
        <p:txBody>
          <a:bodyPr/>
          <a:lstStyle/>
          <a:p>
            <a:fld id="{4C4094F3-D72C-4801-82EF-1C7CB9F708DE}" type="datetime1">
              <a:rPr lang="en-GB" smtClean="0">
                <a:solidFill>
                  <a:srgbClr val="E3DED1"/>
                </a:solidFill>
              </a:rPr>
              <a:t>04/07/2020</a:t>
            </a:fld>
            <a:endParaRPr lang="en-GB" dirty="0">
              <a:solidFill>
                <a:srgbClr val="E3DED1"/>
              </a:solidFill>
            </a:endParaRPr>
          </a:p>
        </p:txBody>
      </p:sp>
      <p:sp>
        <p:nvSpPr>
          <p:cNvPr id="5" name="Footer Placeholder 4">
            <a:extLst>
              <a:ext uri="{FF2B5EF4-FFF2-40B4-BE49-F238E27FC236}">
                <a16:creationId xmlns:a16="http://schemas.microsoft.com/office/drawing/2014/main" id="{84CDC578-E288-4C4F-B4DA-98E9C69A6D3A}"/>
              </a:ext>
            </a:extLst>
          </p:cNvPr>
          <p:cNvSpPr>
            <a:spLocks noGrp="1"/>
          </p:cNvSpPr>
          <p:nvPr>
            <p:ph type="ftr" sz="quarter" idx="11"/>
          </p:nvPr>
        </p:nvSpPr>
        <p:spPr/>
        <p:txBody>
          <a:bodyPr/>
          <a:lstStyle/>
          <a:p>
            <a:endParaRPr lang="en-GB" dirty="0">
              <a:solidFill>
                <a:srgbClr val="E3DED1"/>
              </a:solidFill>
            </a:endParaRPr>
          </a:p>
        </p:txBody>
      </p:sp>
      <p:sp>
        <p:nvSpPr>
          <p:cNvPr id="6" name="Slide Number Placeholder 5">
            <a:extLst>
              <a:ext uri="{FF2B5EF4-FFF2-40B4-BE49-F238E27FC236}">
                <a16:creationId xmlns:a16="http://schemas.microsoft.com/office/drawing/2014/main" id="{139C6CE6-D3F6-4766-B8C9-0B4482FEDA4C}"/>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18239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F014-E68C-4EB1-820A-02CF71ACAB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489332-1CF6-43EC-A7B4-16A32C1A12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B6EB2-4493-481F-8A2F-ADDB625AB2DF}"/>
              </a:ext>
            </a:extLst>
          </p:cNvPr>
          <p:cNvSpPr>
            <a:spLocks noGrp="1"/>
          </p:cNvSpPr>
          <p:nvPr>
            <p:ph type="dt" sz="half" idx="10"/>
          </p:nvPr>
        </p:nvSpPr>
        <p:spPr/>
        <p:txBody>
          <a:bodyPr/>
          <a:lstStyle/>
          <a:p>
            <a:fld id="{079339B8-4842-44B2-916D-874EC6111AEA}" type="datetime1">
              <a:rPr lang="en-GB" smtClean="0">
                <a:solidFill>
                  <a:srgbClr val="E3DED1"/>
                </a:solidFill>
              </a:rPr>
              <a:t>04/07/2020</a:t>
            </a:fld>
            <a:endParaRPr lang="en-GB" dirty="0">
              <a:solidFill>
                <a:srgbClr val="E3DED1"/>
              </a:solidFill>
            </a:endParaRPr>
          </a:p>
        </p:txBody>
      </p:sp>
      <p:sp>
        <p:nvSpPr>
          <p:cNvPr id="5" name="Footer Placeholder 4">
            <a:extLst>
              <a:ext uri="{FF2B5EF4-FFF2-40B4-BE49-F238E27FC236}">
                <a16:creationId xmlns:a16="http://schemas.microsoft.com/office/drawing/2014/main" id="{0D49E45C-F058-426E-B356-0E64C91A1274}"/>
              </a:ext>
            </a:extLst>
          </p:cNvPr>
          <p:cNvSpPr>
            <a:spLocks noGrp="1"/>
          </p:cNvSpPr>
          <p:nvPr>
            <p:ph type="ftr" sz="quarter" idx="11"/>
          </p:nvPr>
        </p:nvSpPr>
        <p:spPr/>
        <p:txBody>
          <a:bodyPr/>
          <a:lstStyle/>
          <a:p>
            <a:endParaRPr lang="en-GB" dirty="0">
              <a:solidFill>
                <a:srgbClr val="E3DED1"/>
              </a:solidFill>
            </a:endParaRPr>
          </a:p>
        </p:txBody>
      </p:sp>
      <p:sp>
        <p:nvSpPr>
          <p:cNvPr id="6" name="Slide Number Placeholder 5">
            <a:extLst>
              <a:ext uri="{FF2B5EF4-FFF2-40B4-BE49-F238E27FC236}">
                <a16:creationId xmlns:a16="http://schemas.microsoft.com/office/drawing/2014/main" id="{54AF11C3-57F5-4B27-8847-60FE3E05DC3F}"/>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43163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16D1-669E-42E7-8768-37C44A3CC5B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C9D5F6-FD21-4113-8F2E-4FB5CC5B902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432ACE-4358-4E5B-B8CA-CD1DA2A37AD9}"/>
              </a:ext>
            </a:extLst>
          </p:cNvPr>
          <p:cNvSpPr>
            <a:spLocks noGrp="1"/>
          </p:cNvSpPr>
          <p:nvPr>
            <p:ph type="dt" sz="half" idx="10"/>
          </p:nvPr>
        </p:nvSpPr>
        <p:spPr/>
        <p:txBody>
          <a:bodyPr/>
          <a:lstStyle/>
          <a:p>
            <a:fld id="{8621A262-46B5-416F-B3B7-87353FA9BD1B}" type="datetime1">
              <a:rPr lang="en-GB" smtClean="0">
                <a:solidFill>
                  <a:srgbClr val="E3DED1"/>
                </a:solidFill>
              </a:rPr>
              <a:t>04/07/2020</a:t>
            </a:fld>
            <a:endParaRPr lang="en-GB" dirty="0">
              <a:solidFill>
                <a:srgbClr val="E3DED1"/>
              </a:solidFill>
            </a:endParaRPr>
          </a:p>
        </p:txBody>
      </p:sp>
      <p:sp>
        <p:nvSpPr>
          <p:cNvPr id="5" name="Footer Placeholder 4">
            <a:extLst>
              <a:ext uri="{FF2B5EF4-FFF2-40B4-BE49-F238E27FC236}">
                <a16:creationId xmlns:a16="http://schemas.microsoft.com/office/drawing/2014/main" id="{75475FF1-2485-48BB-A572-4EF0BD0D623E}"/>
              </a:ext>
            </a:extLst>
          </p:cNvPr>
          <p:cNvSpPr>
            <a:spLocks noGrp="1"/>
          </p:cNvSpPr>
          <p:nvPr>
            <p:ph type="ftr" sz="quarter" idx="11"/>
          </p:nvPr>
        </p:nvSpPr>
        <p:spPr/>
        <p:txBody>
          <a:bodyPr/>
          <a:lstStyle/>
          <a:p>
            <a:endParaRPr lang="en-GB" dirty="0">
              <a:solidFill>
                <a:srgbClr val="E3DED1"/>
              </a:solidFill>
            </a:endParaRPr>
          </a:p>
        </p:txBody>
      </p:sp>
      <p:sp>
        <p:nvSpPr>
          <p:cNvPr id="6" name="Slide Number Placeholder 5">
            <a:extLst>
              <a:ext uri="{FF2B5EF4-FFF2-40B4-BE49-F238E27FC236}">
                <a16:creationId xmlns:a16="http://schemas.microsoft.com/office/drawing/2014/main" id="{C62EEB5F-06AA-4F8B-8CAB-4BF5D74A67AF}"/>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288089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2848-715A-4DAD-9A73-8A50CD274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45257C-B1B2-45F0-B176-395B8414A30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EDCB43-341C-4C4B-A6D7-260B2CA7B47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9B0BC3-4D2B-41FD-8792-4613F6F3A9DE}"/>
              </a:ext>
            </a:extLst>
          </p:cNvPr>
          <p:cNvSpPr>
            <a:spLocks noGrp="1"/>
          </p:cNvSpPr>
          <p:nvPr>
            <p:ph type="dt" sz="half" idx="10"/>
          </p:nvPr>
        </p:nvSpPr>
        <p:spPr/>
        <p:txBody>
          <a:bodyPr/>
          <a:lstStyle/>
          <a:p>
            <a:fld id="{91B49EDA-2184-444A-A9A4-9917B9919ABE}" type="datetime1">
              <a:rPr lang="en-GB" smtClean="0">
                <a:solidFill>
                  <a:srgbClr val="E3DED1"/>
                </a:solidFill>
              </a:rPr>
              <a:t>04/07/2020</a:t>
            </a:fld>
            <a:endParaRPr lang="en-GB" dirty="0">
              <a:solidFill>
                <a:srgbClr val="E3DED1"/>
              </a:solidFill>
            </a:endParaRPr>
          </a:p>
        </p:txBody>
      </p:sp>
      <p:sp>
        <p:nvSpPr>
          <p:cNvPr id="6" name="Footer Placeholder 5">
            <a:extLst>
              <a:ext uri="{FF2B5EF4-FFF2-40B4-BE49-F238E27FC236}">
                <a16:creationId xmlns:a16="http://schemas.microsoft.com/office/drawing/2014/main" id="{EFF09F41-4E76-41B4-A0DF-174A67545D9D}"/>
              </a:ext>
            </a:extLst>
          </p:cNvPr>
          <p:cNvSpPr>
            <a:spLocks noGrp="1"/>
          </p:cNvSpPr>
          <p:nvPr>
            <p:ph type="ftr" sz="quarter" idx="11"/>
          </p:nvPr>
        </p:nvSpPr>
        <p:spPr/>
        <p:txBody>
          <a:bodyPr/>
          <a:lstStyle/>
          <a:p>
            <a:endParaRPr lang="en-GB" dirty="0">
              <a:solidFill>
                <a:srgbClr val="E3DED1"/>
              </a:solidFill>
            </a:endParaRPr>
          </a:p>
        </p:txBody>
      </p:sp>
      <p:sp>
        <p:nvSpPr>
          <p:cNvPr id="7" name="Slide Number Placeholder 6">
            <a:extLst>
              <a:ext uri="{FF2B5EF4-FFF2-40B4-BE49-F238E27FC236}">
                <a16:creationId xmlns:a16="http://schemas.microsoft.com/office/drawing/2014/main" id="{AB66AD2A-F4D6-44ED-AABA-B4BDE8FD630F}"/>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339203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A1C4-7E25-490E-834A-5A788748EEA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162479-B526-4EB1-B886-4EAA5956C4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9BBACB9-886F-4AE0-9D92-47D8217C5FA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4DCBB9-CD9B-4EB9-973C-7209AC85522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971B626-D271-4CD6-AD0D-4073C536005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62F60D-853C-4FCD-A05A-F4B19090CB37}"/>
              </a:ext>
            </a:extLst>
          </p:cNvPr>
          <p:cNvSpPr>
            <a:spLocks noGrp="1"/>
          </p:cNvSpPr>
          <p:nvPr>
            <p:ph type="dt" sz="half" idx="10"/>
          </p:nvPr>
        </p:nvSpPr>
        <p:spPr/>
        <p:txBody>
          <a:bodyPr/>
          <a:lstStyle/>
          <a:p>
            <a:fld id="{5C7D07B0-DE67-4FF7-BAB4-D01A1200399B}" type="datetime1">
              <a:rPr lang="en-GB" smtClean="0">
                <a:solidFill>
                  <a:srgbClr val="E3DED1"/>
                </a:solidFill>
              </a:rPr>
              <a:t>04/07/2020</a:t>
            </a:fld>
            <a:endParaRPr lang="en-GB" dirty="0">
              <a:solidFill>
                <a:srgbClr val="E3DED1"/>
              </a:solidFill>
            </a:endParaRPr>
          </a:p>
        </p:txBody>
      </p:sp>
      <p:sp>
        <p:nvSpPr>
          <p:cNvPr id="8" name="Footer Placeholder 7">
            <a:extLst>
              <a:ext uri="{FF2B5EF4-FFF2-40B4-BE49-F238E27FC236}">
                <a16:creationId xmlns:a16="http://schemas.microsoft.com/office/drawing/2014/main" id="{F8A33B38-30DF-4FF6-B384-E87750D48B80}"/>
              </a:ext>
            </a:extLst>
          </p:cNvPr>
          <p:cNvSpPr>
            <a:spLocks noGrp="1"/>
          </p:cNvSpPr>
          <p:nvPr>
            <p:ph type="ftr" sz="quarter" idx="11"/>
          </p:nvPr>
        </p:nvSpPr>
        <p:spPr/>
        <p:txBody>
          <a:bodyPr/>
          <a:lstStyle/>
          <a:p>
            <a:endParaRPr lang="en-GB" dirty="0">
              <a:solidFill>
                <a:srgbClr val="E3DED1"/>
              </a:solidFill>
            </a:endParaRPr>
          </a:p>
        </p:txBody>
      </p:sp>
      <p:sp>
        <p:nvSpPr>
          <p:cNvPr id="9" name="Slide Number Placeholder 8">
            <a:extLst>
              <a:ext uri="{FF2B5EF4-FFF2-40B4-BE49-F238E27FC236}">
                <a16:creationId xmlns:a16="http://schemas.microsoft.com/office/drawing/2014/main" id="{18A857AF-CD33-4F08-A53A-2621C8AC0DFB}"/>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25008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5FC5-B47D-4D18-BB08-7D28D82B1E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53C1F6-43F9-4E4A-9915-4FADE1868729}"/>
              </a:ext>
            </a:extLst>
          </p:cNvPr>
          <p:cNvSpPr>
            <a:spLocks noGrp="1"/>
          </p:cNvSpPr>
          <p:nvPr>
            <p:ph type="dt" sz="half" idx="10"/>
          </p:nvPr>
        </p:nvSpPr>
        <p:spPr/>
        <p:txBody>
          <a:bodyPr/>
          <a:lstStyle/>
          <a:p>
            <a:fld id="{7EF658A8-2B3F-4137-A225-D82A51426E50}" type="datetime1">
              <a:rPr lang="en-GB" smtClean="0">
                <a:solidFill>
                  <a:srgbClr val="E3DED1"/>
                </a:solidFill>
              </a:rPr>
              <a:t>04/07/2020</a:t>
            </a:fld>
            <a:endParaRPr lang="en-GB" dirty="0">
              <a:solidFill>
                <a:srgbClr val="E3DED1"/>
              </a:solidFill>
            </a:endParaRPr>
          </a:p>
        </p:txBody>
      </p:sp>
      <p:sp>
        <p:nvSpPr>
          <p:cNvPr id="4" name="Footer Placeholder 3">
            <a:extLst>
              <a:ext uri="{FF2B5EF4-FFF2-40B4-BE49-F238E27FC236}">
                <a16:creationId xmlns:a16="http://schemas.microsoft.com/office/drawing/2014/main" id="{885711B4-1972-47CE-ABBA-AD657C2042ED}"/>
              </a:ext>
            </a:extLst>
          </p:cNvPr>
          <p:cNvSpPr>
            <a:spLocks noGrp="1"/>
          </p:cNvSpPr>
          <p:nvPr>
            <p:ph type="ftr" sz="quarter" idx="11"/>
          </p:nvPr>
        </p:nvSpPr>
        <p:spPr/>
        <p:txBody>
          <a:bodyPr/>
          <a:lstStyle/>
          <a:p>
            <a:endParaRPr lang="en-GB" dirty="0">
              <a:solidFill>
                <a:srgbClr val="E3DED1"/>
              </a:solidFill>
            </a:endParaRPr>
          </a:p>
        </p:txBody>
      </p:sp>
      <p:sp>
        <p:nvSpPr>
          <p:cNvPr id="5" name="Slide Number Placeholder 4">
            <a:extLst>
              <a:ext uri="{FF2B5EF4-FFF2-40B4-BE49-F238E27FC236}">
                <a16:creationId xmlns:a16="http://schemas.microsoft.com/office/drawing/2014/main" id="{ACC04844-9F6E-45B2-AE6A-7D2D192E411F}"/>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371355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27961-5704-4039-8D23-55159322B668}"/>
              </a:ext>
            </a:extLst>
          </p:cNvPr>
          <p:cNvSpPr>
            <a:spLocks noGrp="1"/>
          </p:cNvSpPr>
          <p:nvPr>
            <p:ph type="dt" sz="half" idx="10"/>
          </p:nvPr>
        </p:nvSpPr>
        <p:spPr/>
        <p:txBody>
          <a:bodyPr/>
          <a:lstStyle/>
          <a:p>
            <a:fld id="{3DE3F27D-F900-4AE1-B585-28F646C0C148}" type="datetime1">
              <a:rPr lang="en-GB" smtClean="0">
                <a:solidFill>
                  <a:srgbClr val="E3DED1"/>
                </a:solidFill>
              </a:rPr>
              <a:t>04/07/2020</a:t>
            </a:fld>
            <a:endParaRPr lang="en-GB" dirty="0">
              <a:solidFill>
                <a:srgbClr val="E3DED1"/>
              </a:solidFill>
            </a:endParaRPr>
          </a:p>
        </p:txBody>
      </p:sp>
      <p:sp>
        <p:nvSpPr>
          <p:cNvPr id="3" name="Footer Placeholder 2">
            <a:extLst>
              <a:ext uri="{FF2B5EF4-FFF2-40B4-BE49-F238E27FC236}">
                <a16:creationId xmlns:a16="http://schemas.microsoft.com/office/drawing/2014/main" id="{ED287FCE-2EB1-454E-BFD3-2BC84EA86E86}"/>
              </a:ext>
            </a:extLst>
          </p:cNvPr>
          <p:cNvSpPr>
            <a:spLocks noGrp="1"/>
          </p:cNvSpPr>
          <p:nvPr>
            <p:ph type="ftr" sz="quarter" idx="11"/>
          </p:nvPr>
        </p:nvSpPr>
        <p:spPr/>
        <p:txBody>
          <a:bodyPr/>
          <a:lstStyle/>
          <a:p>
            <a:endParaRPr lang="en-GB" dirty="0">
              <a:solidFill>
                <a:srgbClr val="E3DED1"/>
              </a:solidFill>
            </a:endParaRPr>
          </a:p>
        </p:txBody>
      </p:sp>
      <p:sp>
        <p:nvSpPr>
          <p:cNvPr id="4" name="Slide Number Placeholder 3">
            <a:extLst>
              <a:ext uri="{FF2B5EF4-FFF2-40B4-BE49-F238E27FC236}">
                <a16:creationId xmlns:a16="http://schemas.microsoft.com/office/drawing/2014/main" id="{FF1E8375-1317-48F4-9704-9F4024681C7D}"/>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192439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0542-85FB-480E-B44C-507583C660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688F46-4A0B-4CEE-ABC8-5886E565C7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6E8060-95B9-48D3-946C-6BB7B7023D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D92A1BE-F6E8-4DAC-8A2E-2543AA0DCE2E}"/>
              </a:ext>
            </a:extLst>
          </p:cNvPr>
          <p:cNvSpPr>
            <a:spLocks noGrp="1"/>
          </p:cNvSpPr>
          <p:nvPr>
            <p:ph type="dt" sz="half" idx="10"/>
          </p:nvPr>
        </p:nvSpPr>
        <p:spPr/>
        <p:txBody>
          <a:bodyPr/>
          <a:lstStyle/>
          <a:p>
            <a:fld id="{E9B5236F-FB81-4EC8-8FA3-5020143423ED}" type="datetime1">
              <a:rPr lang="en-GB" smtClean="0">
                <a:solidFill>
                  <a:srgbClr val="E3DED1"/>
                </a:solidFill>
              </a:rPr>
              <a:t>04/07/2020</a:t>
            </a:fld>
            <a:endParaRPr lang="en-GB" dirty="0">
              <a:solidFill>
                <a:srgbClr val="E3DED1"/>
              </a:solidFill>
            </a:endParaRPr>
          </a:p>
        </p:txBody>
      </p:sp>
      <p:sp>
        <p:nvSpPr>
          <p:cNvPr id="6" name="Footer Placeholder 5">
            <a:extLst>
              <a:ext uri="{FF2B5EF4-FFF2-40B4-BE49-F238E27FC236}">
                <a16:creationId xmlns:a16="http://schemas.microsoft.com/office/drawing/2014/main" id="{FA2F4D48-1B7E-414B-8C1F-8C1F93600B9A}"/>
              </a:ext>
            </a:extLst>
          </p:cNvPr>
          <p:cNvSpPr>
            <a:spLocks noGrp="1"/>
          </p:cNvSpPr>
          <p:nvPr>
            <p:ph type="ftr" sz="quarter" idx="11"/>
          </p:nvPr>
        </p:nvSpPr>
        <p:spPr/>
        <p:txBody>
          <a:bodyPr/>
          <a:lstStyle/>
          <a:p>
            <a:endParaRPr lang="en-GB" dirty="0">
              <a:solidFill>
                <a:srgbClr val="E3DED1"/>
              </a:solidFill>
            </a:endParaRPr>
          </a:p>
        </p:txBody>
      </p:sp>
      <p:sp>
        <p:nvSpPr>
          <p:cNvPr id="7" name="Slide Number Placeholder 6">
            <a:extLst>
              <a:ext uri="{FF2B5EF4-FFF2-40B4-BE49-F238E27FC236}">
                <a16:creationId xmlns:a16="http://schemas.microsoft.com/office/drawing/2014/main" id="{7C0952ED-7A93-49B9-8D14-7A4F50D6F834}"/>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18283451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A8E5-3BB6-4C2C-8F13-74329F3AA6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E1F37C-717F-4766-8251-B627CE46A4D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BF0A232A-DDCE-4B4A-A743-9F58D6C9E9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1721EF-DD6C-4C67-AE92-135C5555048E}"/>
              </a:ext>
            </a:extLst>
          </p:cNvPr>
          <p:cNvSpPr>
            <a:spLocks noGrp="1"/>
          </p:cNvSpPr>
          <p:nvPr>
            <p:ph type="dt" sz="half" idx="10"/>
          </p:nvPr>
        </p:nvSpPr>
        <p:spPr/>
        <p:txBody>
          <a:bodyPr/>
          <a:lstStyle/>
          <a:p>
            <a:fld id="{A3EFD928-09CA-4794-B1F7-3440B722906D}" type="datetime1">
              <a:rPr lang="en-GB" smtClean="0">
                <a:solidFill>
                  <a:srgbClr val="E3DED1"/>
                </a:solidFill>
              </a:rPr>
              <a:t>04/07/2020</a:t>
            </a:fld>
            <a:endParaRPr lang="en-GB" dirty="0">
              <a:solidFill>
                <a:srgbClr val="E3DED1"/>
              </a:solidFill>
            </a:endParaRPr>
          </a:p>
        </p:txBody>
      </p:sp>
      <p:sp>
        <p:nvSpPr>
          <p:cNvPr id="6" name="Footer Placeholder 5">
            <a:extLst>
              <a:ext uri="{FF2B5EF4-FFF2-40B4-BE49-F238E27FC236}">
                <a16:creationId xmlns:a16="http://schemas.microsoft.com/office/drawing/2014/main" id="{292947BB-FB79-49FE-BD9A-B3D493F748A7}"/>
              </a:ext>
            </a:extLst>
          </p:cNvPr>
          <p:cNvSpPr>
            <a:spLocks noGrp="1"/>
          </p:cNvSpPr>
          <p:nvPr>
            <p:ph type="ftr" sz="quarter" idx="11"/>
          </p:nvPr>
        </p:nvSpPr>
        <p:spPr/>
        <p:txBody>
          <a:bodyPr/>
          <a:lstStyle/>
          <a:p>
            <a:endParaRPr lang="en-GB" dirty="0">
              <a:solidFill>
                <a:srgbClr val="E3DED1"/>
              </a:solidFill>
            </a:endParaRPr>
          </a:p>
        </p:txBody>
      </p:sp>
      <p:sp>
        <p:nvSpPr>
          <p:cNvPr id="7" name="Slide Number Placeholder 6">
            <a:extLst>
              <a:ext uri="{FF2B5EF4-FFF2-40B4-BE49-F238E27FC236}">
                <a16:creationId xmlns:a16="http://schemas.microsoft.com/office/drawing/2014/main" id="{1B3B6BE9-F0B8-4EC2-8809-4094B64E7C8B}"/>
              </a:ext>
            </a:extLst>
          </p:cNvPr>
          <p:cNvSpPr>
            <a:spLocks noGrp="1"/>
          </p:cNvSpPr>
          <p:nvPr>
            <p:ph type="sldNum" sz="quarter" idx="12"/>
          </p:nvPr>
        </p:nvSpPr>
        <p:spPr/>
        <p:txBody>
          <a:body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206216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18DAF-618E-4F07-9E7E-8D277BB52A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26860F-5595-4C9D-9A7B-77D00B96A5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E348F-AD57-44D5-95E5-140F364EFE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B5236F-FB81-4EC8-8FA3-5020143423ED}" type="datetime1">
              <a:rPr lang="en-GB" smtClean="0">
                <a:solidFill>
                  <a:srgbClr val="E3DED1"/>
                </a:solidFill>
              </a:rPr>
              <a:t>04/07/2020</a:t>
            </a:fld>
            <a:endParaRPr lang="en-GB" dirty="0">
              <a:solidFill>
                <a:srgbClr val="E3DED1"/>
              </a:solidFill>
            </a:endParaRPr>
          </a:p>
        </p:txBody>
      </p:sp>
      <p:sp>
        <p:nvSpPr>
          <p:cNvPr id="5" name="Footer Placeholder 4">
            <a:extLst>
              <a:ext uri="{FF2B5EF4-FFF2-40B4-BE49-F238E27FC236}">
                <a16:creationId xmlns:a16="http://schemas.microsoft.com/office/drawing/2014/main" id="{30C9865E-9128-44D5-9974-B563B67010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srgbClr val="E3DED1"/>
              </a:solidFill>
            </a:endParaRPr>
          </a:p>
        </p:txBody>
      </p:sp>
      <p:sp>
        <p:nvSpPr>
          <p:cNvPr id="6" name="Slide Number Placeholder 5">
            <a:extLst>
              <a:ext uri="{FF2B5EF4-FFF2-40B4-BE49-F238E27FC236}">
                <a16:creationId xmlns:a16="http://schemas.microsoft.com/office/drawing/2014/main" id="{BF845AFA-AF0C-486D-92C6-2848B9D628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3A4344-291F-4A31-8AD8-A5911D5245CC}" type="slidenum">
              <a:rPr lang="en-GB" smtClean="0"/>
              <a:pPr/>
              <a:t>‹#›</a:t>
            </a:fld>
            <a:endParaRPr lang="en-GB" dirty="0"/>
          </a:p>
        </p:txBody>
      </p:sp>
    </p:spTree>
    <p:extLst>
      <p:ext uri="{BB962C8B-B14F-4D97-AF65-F5344CB8AC3E}">
        <p14:creationId xmlns:p14="http://schemas.microsoft.com/office/powerpoint/2010/main" val="27898986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1.jp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hyperlink" Target="mailto:tinarae@hotmail.co.uk" TargetMode="Externa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5" descr="A close up of a sign&#10;&#10;Description automatically generated">
            <a:extLst>
              <a:ext uri="{FF2B5EF4-FFF2-40B4-BE49-F238E27FC236}">
                <a16:creationId xmlns:a16="http://schemas.microsoft.com/office/drawing/2014/main" id="{9D5E3B5D-6E88-4EFF-B108-4B89D1BE32B8}"/>
              </a:ext>
            </a:extLst>
          </p:cNvPr>
          <p:cNvPicPr>
            <a:picLocks noChangeAspect="1"/>
          </p:cNvPicPr>
          <p:nvPr/>
        </p:nvPicPr>
        <p:blipFill rotWithShape="1">
          <a:blip r:embed="rId3">
            <a:extLst>
              <a:ext uri="{28A0092B-C50C-407E-A947-70E740481C1C}">
                <a14:useLocalDpi xmlns:a14="http://schemas.microsoft.com/office/drawing/2010/main" val="0"/>
              </a:ext>
            </a:extLst>
          </a:blip>
          <a:srcRect t="17891" r="1" b="17895"/>
          <a:stretch/>
        </p:blipFill>
        <p:spPr>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29" name="Picture 2" descr="Image result for Child Being Nurtured">
            <a:extLst>
              <a:ext uri="{FF2B5EF4-FFF2-40B4-BE49-F238E27FC236}">
                <a16:creationId xmlns:a16="http://schemas.microsoft.com/office/drawing/2014/main" id="{AA5576D5-A149-4838-AEBD-8BECACD024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3" r="12542" b="-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28" name="Picture 6" descr="Image result for picture of child being nurtured">
            <a:extLst>
              <a:ext uri="{FF2B5EF4-FFF2-40B4-BE49-F238E27FC236}">
                <a16:creationId xmlns:a16="http://schemas.microsoft.com/office/drawing/2014/main" id="{5F13C2B7-AA34-4625-BF40-488724B752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893" r="14841" b="-2"/>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95" name="Freeform: Shape 94">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7" name="Freeform: Shape 96">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59C3CE-5FC2-4A25-ABF7-EC5267943F59}"/>
              </a:ext>
            </a:extLst>
          </p:cNvPr>
          <p:cNvSpPr>
            <a:spLocks noGrp="1"/>
          </p:cNvSpPr>
          <p:nvPr>
            <p:ph type="title"/>
          </p:nvPr>
        </p:nvSpPr>
        <p:spPr>
          <a:xfrm>
            <a:off x="336042" y="1655064"/>
            <a:ext cx="2105406" cy="356299"/>
          </a:xfrm>
        </p:spPr>
        <p:txBody>
          <a:bodyPr vert="horz" lIns="91440" tIns="45720" rIns="91440" bIns="45720" rtlCol="0">
            <a:noAutofit/>
          </a:bodyPr>
          <a:lstStyle/>
          <a:p>
            <a:br>
              <a:rPr lang="en-US" sz="2400" b="1" dirty="0">
                <a:latin typeface="Calibri" panose="020F0502020204030204" pitchFamily="34" charset="0"/>
                <a:cs typeface="Calibri" panose="020F0502020204030204" pitchFamily="34" charset="0"/>
              </a:rPr>
            </a:br>
            <a:r>
              <a:rPr lang="en-US" sz="2800" b="1" dirty="0">
                <a:latin typeface="+mn-lt"/>
              </a:rPr>
              <a:t>Presented by </a:t>
            </a:r>
            <a:br>
              <a:rPr lang="en-US" sz="2800" b="1" dirty="0">
                <a:latin typeface="+mn-lt"/>
              </a:rPr>
            </a:br>
            <a:r>
              <a:rPr lang="en-US" sz="2800" b="1" dirty="0">
                <a:latin typeface="+mn-lt"/>
              </a:rPr>
              <a:t>Dr Tina Rae</a:t>
            </a:r>
            <a:br>
              <a:rPr lang="en-US" sz="2400" b="1" dirty="0"/>
            </a:br>
            <a:br>
              <a:rPr lang="en-US" sz="2400" b="1" dirty="0">
                <a:latin typeface="Calibri" panose="020F0502020204030204" pitchFamily="34" charset="0"/>
                <a:cs typeface="Calibri" panose="020F0502020204030204" pitchFamily="34" charset="0"/>
              </a:rPr>
            </a:br>
            <a:br>
              <a:rPr lang="en-US" sz="2400" b="1" dirty="0">
                <a:latin typeface="Calibri" panose="020F0502020204030204" pitchFamily="34" charset="0"/>
                <a:cs typeface="Calibri" panose="020F0502020204030204" pitchFamily="34" charset="0"/>
              </a:rPr>
            </a:br>
            <a:endParaRPr lang="en-US" sz="2400" b="1" kern="1200" dirty="0">
              <a:latin typeface="+mj-lt"/>
              <a:ea typeface="+mj-ea"/>
              <a:cs typeface="+mj-cs"/>
            </a:endParaRPr>
          </a:p>
        </p:txBody>
      </p:sp>
      <p:sp>
        <p:nvSpPr>
          <p:cNvPr id="99" name="Rectangle 9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10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B6D80D9A-DC6E-4446-AAF3-6B14FAE924CC}"/>
              </a:ext>
            </a:extLst>
          </p:cNvPr>
          <p:cNvSpPr>
            <a:spLocks noGrp="1"/>
          </p:cNvSpPr>
          <p:nvPr>
            <p:ph idx="1"/>
          </p:nvPr>
        </p:nvSpPr>
        <p:spPr>
          <a:xfrm>
            <a:off x="336042" y="2258568"/>
            <a:ext cx="2105406" cy="3922776"/>
          </a:xfrm>
        </p:spPr>
        <p:txBody>
          <a:bodyPr vert="horz" lIns="91440" tIns="45720" rIns="91440" bIns="45720" rtlCol="0">
            <a:normAutofit/>
          </a:bodyPr>
          <a:lstStyle/>
          <a:p>
            <a:pPr marL="0" indent="0" defTabSz="914400">
              <a:spcBef>
                <a:spcPts val="1000"/>
              </a:spcBef>
              <a:buNone/>
            </a:pPr>
            <a:endParaRPr lang="en-US" sz="3200" b="1" dirty="0">
              <a:latin typeface="Calibri" panose="020F0502020204030204" pitchFamily="34" charset="0"/>
              <a:cs typeface="Calibri" panose="020F0502020204030204" pitchFamily="34" charset="0"/>
            </a:endParaRPr>
          </a:p>
          <a:p>
            <a:pPr marL="0" indent="0" defTabSz="914400">
              <a:spcBef>
                <a:spcPts val="1000"/>
              </a:spcBef>
              <a:buNone/>
            </a:pPr>
            <a:r>
              <a:rPr lang="en-US" sz="3200" b="1" kern="1200" dirty="0">
                <a:latin typeface="Calibri" panose="020F0502020204030204" pitchFamily="34" charset="0"/>
                <a:ea typeface="+mn-ea"/>
                <a:cs typeface="Calibri" panose="020F0502020204030204" pitchFamily="34" charset="0"/>
              </a:rPr>
              <a:t>Ways to Recovery through A Toolbox of Wellbeing</a:t>
            </a:r>
          </a:p>
          <a:p>
            <a:pPr marL="0" indent="0" defTabSz="914400">
              <a:spcBef>
                <a:spcPts val="1000"/>
              </a:spcBef>
              <a:buNone/>
            </a:pPr>
            <a:r>
              <a:rPr lang="en-US" sz="3200" b="1" kern="1200" dirty="0">
                <a:latin typeface="Calibri" panose="020F0502020204030204" pitchFamily="34" charset="0"/>
                <a:ea typeface="+mn-ea"/>
                <a:cs typeface="Calibri" panose="020F0502020204030204" pitchFamily="34" charset="0"/>
              </a:rPr>
              <a:t>15.7.20.</a:t>
            </a:r>
            <a:endParaRPr lang="en-US" sz="3200" b="1" kern="1200" dirty="0">
              <a:latin typeface="+mn-lt"/>
              <a:ea typeface="+mn-ea"/>
              <a:cs typeface="+mn-cs"/>
            </a:endParaRPr>
          </a:p>
        </p:txBody>
      </p:sp>
      <p:pic>
        <p:nvPicPr>
          <p:cNvPr id="27" name="Picture 4" descr="Image result for picture of child being nurtured">
            <a:extLst>
              <a:ext uri="{FF2B5EF4-FFF2-40B4-BE49-F238E27FC236}">
                <a16:creationId xmlns:a16="http://schemas.microsoft.com/office/drawing/2014/main" id="{A863F9DA-A6BF-4D8A-9126-65A8A2EF22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73" r="26997" b="-1"/>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BEA5E3A-E485-44A9-8F54-23055DE8B81B}"/>
              </a:ext>
            </a:extLst>
          </p:cNvPr>
          <p:cNvSpPr>
            <a:spLocks noGrp="1"/>
          </p:cNvSpPr>
          <p:nvPr>
            <p:ph type="sldNum" sz="quarter" idx="12"/>
          </p:nvPr>
        </p:nvSpPr>
        <p:spPr>
          <a:xfrm>
            <a:off x="6751243" y="6356350"/>
            <a:ext cx="2057400" cy="365125"/>
          </a:xfrm>
        </p:spPr>
        <p:txBody>
          <a:bodyPr vert="horz" lIns="91440" tIns="45720" rIns="91440" bIns="45720" rtlCol="0">
            <a:normAutofit/>
          </a:bodyPr>
          <a:lstStyle/>
          <a:p>
            <a:pPr>
              <a:spcAft>
                <a:spcPts val="600"/>
              </a:spcAft>
            </a:pPr>
            <a:fld id="{103A4344-291F-4A31-8AD8-A5911D5245CC}" type="slidenum">
              <a:rPr lang="en-US">
                <a:solidFill>
                  <a:schemeClr val="bg1"/>
                </a:solidFill>
              </a:rPr>
              <a:pPr>
                <a:spcAft>
                  <a:spcPts val="600"/>
                </a:spcAft>
              </a:pPr>
              <a:t>1</a:t>
            </a:fld>
            <a:endParaRPr lang="en-US">
              <a:solidFill>
                <a:schemeClr val="bg1"/>
              </a:solidFill>
            </a:endParaRPr>
          </a:p>
        </p:txBody>
      </p:sp>
    </p:spTree>
    <p:extLst>
      <p:ext uri="{BB962C8B-B14F-4D97-AF65-F5344CB8AC3E}">
        <p14:creationId xmlns:p14="http://schemas.microsoft.com/office/powerpoint/2010/main" val="252238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C9D38-595D-46FA-A5A2-E21AF34E4D82}"/>
              </a:ext>
            </a:extLst>
          </p:cNvPr>
          <p:cNvSpPr>
            <a:spLocks noGrp="1"/>
          </p:cNvSpPr>
          <p:nvPr>
            <p:ph type="title"/>
          </p:nvPr>
        </p:nvSpPr>
        <p:spPr>
          <a:xfrm>
            <a:off x="6004563" y="1129084"/>
            <a:ext cx="2766819" cy="1960157"/>
          </a:xfrm>
        </p:spPr>
        <p:txBody>
          <a:bodyPr>
            <a:normAutofit/>
          </a:bodyPr>
          <a:lstStyle/>
          <a:p>
            <a:r>
              <a:rPr lang="en-GB" sz="3500"/>
              <a:t>My impetus</a:t>
            </a:r>
          </a:p>
        </p:txBody>
      </p:sp>
      <p:pic>
        <p:nvPicPr>
          <p:cNvPr id="11" name="Picture 10" descr="A picture containing person, girl, young, child&#10;&#10;Description automatically generated">
            <a:extLst>
              <a:ext uri="{FF2B5EF4-FFF2-40B4-BE49-F238E27FC236}">
                <a16:creationId xmlns:a16="http://schemas.microsoft.com/office/drawing/2014/main" id="{309D1E99-634F-4CE6-9E72-0850D58B57D4}"/>
              </a:ext>
            </a:extLst>
          </p:cNvPr>
          <p:cNvPicPr>
            <a:picLocks noChangeAspect="1"/>
          </p:cNvPicPr>
          <p:nvPr/>
        </p:nvPicPr>
        <p:blipFill rotWithShape="1">
          <a:blip r:embed="rId2">
            <a:extLst>
              <a:ext uri="{28A0092B-C50C-407E-A947-70E740481C1C}">
                <a14:useLocalDpi xmlns:a14="http://schemas.microsoft.com/office/drawing/2010/main" val="0"/>
              </a:ext>
            </a:extLst>
          </a:blip>
          <a:srcRect l="988" r="49038"/>
          <a:stretch/>
        </p:blipFill>
        <p:spPr>
          <a:xfrm>
            <a:off x="4286259" y="1237069"/>
            <a:ext cx="1451152"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5" name="Content Placeholder 5" descr="A close up of a sign&#10;&#10;Description automatically generated">
            <a:extLst>
              <a:ext uri="{FF2B5EF4-FFF2-40B4-BE49-F238E27FC236}">
                <a16:creationId xmlns:a16="http://schemas.microsoft.com/office/drawing/2014/main" id="{D649639F-C284-4E8C-BBCD-C27537A5D531}"/>
              </a:ext>
            </a:extLst>
          </p:cNvPr>
          <p:cNvPicPr>
            <a:picLocks noChangeAspect="1"/>
          </p:cNvPicPr>
          <p:nvPr/>
        </p:nvPicPr>
        <p:blipFill rotWithShape="1">
          <a:blip r:embed="rId3">
            <a:extLst>
              <a:ext uri="{28A0092B-C50C-407E-A947-70E740481C1C}">
                <a14:useLocalDpi xmlns:a14="http://schemas.microsoft.com/office/drawing/2010/main" val="0"/>
              </a:ext>
            </a:extLst>
          </a:blip>
          <a:srcRect t="11377" r="2" b="5379"/>
          <a:stretch/>
        </p:blipFill>
        <p:spPr>
          <a:xfrm>
            <a:off x="20" y="10"/>
            <a:ext cx="5807941"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A9697AD0-6ACC-410F-81BA-FEECC316504F}"/>
              </a:ext>
            </a:extLst>
          </p:cNvPr>
          <p:cNvSpPr>
            <a:spLocks noGrp="1"/>
          </p:cNvSpPr>
          <p:nvPr>
            <p:ph idx="1"/>
          </p:nvPr>
        </p:nvSpPr>
        <p:spPr>
          <a:xfrm>
            <a:off x="6004563" y="2708920"/>
            <a:ext cx="2766819" cy="3326119"/>
          </a:xfrm>
        </p:spPr>
        <p:txBody>
          <a:bodyPr>
            <a:normAutofit/>
          </a:bodyPr>
          <a:lstStyle/>
          <a:p>
            <a:r>
              <a:rPr lang="en-GB" sz="2400" i="1" dirty="0"/>
              <a:t>‘Never has there been a time when knowing how to manage our own well-being and how to support our children in doing this has been so vital’. </a:t>
            </a:r>
            <a:r>
              <a:rPr lang="en-GB" sz="2400" b="1" i="1" dirty="0"/>
              <a:t>Tina Rae </a:t>
            </a:r>
            <a:endParaRPr lang="en-GB" sz="2400" dirty="0"/>
          </a:p>
          <a:p>
            <a:endParaRPr lang="en-GB" sz="1900" dirty="0"/>
          </a:p>
        </p:txBody>
      </p:sp>
      <p:sp>
        <p:nvSpPr>
          <p:cNvPr id="4" name="Slide Number Placeholder 3">
            <a:extLst>
              <a:ext uri="{FF2B5EF4-FFF2-40B4-BE49-F238E27FC236}">
                <a16:creationId xmlns:a16="http://schemas.microsoft.com/office/drawing/2014/main" id="{0217F737-DFB1-4C1E-A601-CB6D9EC3ECD9}"/>
              </a:ext>
            </a:extLst>
          </p:cNvPr>
          <p:cNvSpPr>
            <a:spLocks noGrp="1"/>
          </p:cNvSpPr>
          <p:nvPr>
            <p:ph type="sldNum" sz="quarter" idx="12"/>
          </p:nvPr>
        </p:nvSpPr>
        <p:spPr>
          <a:xfrm>
            <a:off x="8359902" y="6035040"/>
            <a:ext cx="411480" cy="548640"/>
          </a:xfrm>
          <a:prstGeom prst="ellipse">
            <a:avLst/>
          </a:prstGeom>
          <a:solidFill>
            <a:schemeClr val="tx1">
              <a:alpha val="80000"/>
            </a:schemeClr>
          </a:solidFill>
        </p:spPr>
        <p:txBody>
          <a:bodyPr anchor="ctr">
            <a:normAutofit/>
          </a:bodyPr>
          <a:lstStyle/>
          <a:p>
            <a:pPr algn="ctr">
              <a:spcAft>
                <a:spcPts val="600"/>
              </a:spcAft>
            </a:pPr>
            <a:fld id="{103A4344-291F-4A31-8AD8-A5911D5245CC}" type="slidenum">
              <a:rPr lang="en-GB">
                <a:solidFill>
                  <a:schemeClr val="bg1"/>
                </a:solidFill>
              </a:rPr>
              <a:pPr algn="ctr">
                <a:spcAft>
                  <a:spcPts val="600"/>
                </a:spcAft>
              </a:pPr>
              <a:t>10</a:t>
            </a:fld>
            <a:endParaRPr lang="en-GB">
              <a:solidFill>
                <a:schemeClr val="bg1"/>
              </a:solidFill>
            </a:endParaRPr>
          </a:p>
        </p:txBody>
      </p:sp>
    </p:spTree>
    <p:extLst>
      <p:ext uri="{BB962C8B-B14F-4D97-AF65-F5344CB8AC3E}">
        <p14:creationId xmlns:p14="http://schemas.microsoft.com/office/powerpoint/2010/main" val="206038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close up of a sign&#10;&#10;Description automatically generated">
            <a:extLst>
              <a:ext uri="{FF2B5EF4-FFF2-40B4-BE49-F238E27FC236}">
                <a16:creationId xmlns:a16="http://schemas.microsoft.com/office/drawing/2014/main" id="{9039DC0B-2AE5-401B-A407-A90336D9F53E}"/>
              </a:ext>
            </a:extLst>
          </p:cNvPr>
          <p:cNvPicPr>
            <a:picLocks noChangeAspect="1"/>
          </p:cNvPicPr>
          <p:nvPr/>
        </p:nvPicPr>
        <p:blipFill rotWithShape="1">
          <a:blip r:embed="rId2">
            <a:extLst>
              <a:ext uri="{28A0092B-C50C-407E-A947-70E740481C1C}">
                <a14:useLocalDpi xmlns:a14="http://schemas.microsoft.com/office/drawing/2010/main" val="0"/>
              </a:ext>
            </a:extLst>
          </a:blip>
          <a:srcRect t="17811" r="2" b="953"/>
          <a:stretch/>
        </p:blipFill>
        <p:spPr>
          <a:xfrm>
            <a:off x="483489" y="722376"/>
            <a:ext cx="4697730" cy="5413248"/>
          </a:xfrm>
          <a:prstGeom prst="rect">
            <a:avLst/>
          </a:prstGeom>
          <a:effectLst/>
        </p:spPr>
      </p:pic>
      <p:sp>
        <p:nvSpPr>
          <p:cNvPr id="3" name="Content Placeholder 2">
            <a:extLst>
              <a:ext uri="{FF2B5EF4-FFF2-40B4-BE49-F238E27FC236}">
                <a16:creationId xmlns:a16="http://schemas.microsoft.com/office/drawing/2014/main" id="{8D1AE72B-C512-4A14-B43E-02495402E128}"/>
              </a:ext>
            </a:extLst>
          </p:cNvPr>
          <p:cNvSpPr>
            <a:spLocks noGrp="1"/>
          </p:cNvSpPr>
          <p:nvPr>
            <p:ph idx="1"/>
          </p:nvPr>
        </p:nvSpPr>
        <p:spPr>
          <a:xfrm>
            <a:off x="6034314" y="260648"/>
            <a:ext cx="2750277" cy="5957273"/>
          </a:xfrm>
        </p:spPr>
        <p:txBody>
          <a:bodyPr>
            <a:normAutofit lnSpcReduction="10000"/>
          </a:bodyPr>
          <a:lstStyle/>
          <a:p>
            <a:r>
              <a:rPr lang="en-GB" b="1" i="1" dirty="0"/>
              <a:t>A must-have book full of easy to use activities to build emotional wellbeing in all children and young people and to support the recovery curriculum in schools in response to the COVID-19 pandemic. </a:t>
            </a:r>
            <a:endParaRPr lang="en-GB" dirty="0"/>
          </a:p>
          <a:p>
            <a:r>
              <a:rPr lang="en-GB" dirty="0"/>
              <a:t>For use by all parents, carers, teachers and others concerned with the wellbeing of children and young people, with much needed practical advice and support to protect mental health and wellbeing at a time of uncertainty and fear.</a:t>
            </a:r>
          </a:p>
          <a:p>
            <a:endParaRPr lang="en-GB" sz="1600" dirty="0"/>
          </a:p>
        </p:txBody>
      </p:sp>
      <p:sp>
        <p:nvSpPr>
          <p:cNvPr id="4" name="Slide Number Placeholder 3">
            <a:extLst>
              <a:ext uri="{FF2B5EF4-FFF2-40B4-BE49-F238E27FC236}">
                <a16:creationId xmlns:a16="http://schemas.microsoft.com/office/drawing/2014/main" id="{600A6D52-7D47-4364-8027-6402E8C9E541}"/>
              </a:ext>
            </a:extLst>
          </p:cNvPr>
          <p:cNvSpPr>
            <a:spLocks noGrp="1"/>
          </p:cNvSpPr>
          <p:nvPr>
            <p:ph type="sldNum" sz="quarter" idx="12"/>
          </p:nvPr>
        </p:nvSpPr>
        <p:spPr>
          <a:xfrm>
            <a:off x="8140446" y="6356350"/>
            <a:ext cx="528066" cy="365125"/>
          </a:xfrm>
        </p:spPr>
        <p:txBody>
          <a:bodyPr>
            <a:normAutofit/>
          </a:bodyPr>
          <a:lstStyle/>
          <a:p>
            <a:pPr algn="l">
              <a:spcAft>
                <a:spcPts val="600"/>
              </a:spcAft>
            </a:pPr>
            <a:fld id="{103A4344-291F-4A31-8AD8-A5911D5245CC}" type="slidenum">
              <a:rPr lang="en-GB" smtClean="0"/>
              <a:pPr algn="l">
                <a:spcAft>
                  <a:spcPts val="600"/>
                </a:spcAft>
              </a:pPr>
              <a:t>11</a:t>
            </a:fld>
            <a:endParaRPr lang="en-GB"/>
          </a:p>
        </p:txBody>
      </p:sp>
    </p:spTree>
    <p:extLst>
      <p:ext uri="{BB962C8B-B14F-4D97-AF65-F5344CB8AC3E}">
        <p14:creationId xmlns:p14="http://schemas.microsoft.com/office/powerpoint/2010/main" val="227044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5363"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33100"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399675"/>
            <a:ext cx="3485526"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A close up of a sign&#10;&#10;Description automatically generated">
            <a:extLst>
              <a:ext uri="{FF2B5EF4-FFF2-40B4-BE49-F238E27FC236}">
                <a16:creationId xmlns:a16="http://schemas.microsoft.com/office/drawing/2014/main" id="{61D10381-3349-4B67-BC61-23AD04DA5DB9}"/>
              </a:ext>
            </a:extLst>
          </p:cNvPr>
          <p:cNvPicPr>
            <a:picLocks noChangeAspect="1"/>
          </p:cNvPicPr>
          <p:nvPr/>
        </p:nvPicPr>
        <p:blipFill rotWithShape="1">
          <a:blip r:embed="rId2">
            <a:extLst>
              <a:ext uri="{28A0092B-C50C-407E-A947-70E740481C1C}">
                <a14:useLocalDpi xmlns:a14="http://schemas.microsoft.com/office/drawing/2010/main" val="0"/>
              </a:ext>
            </a:extLst>
          </a:blip>
          <a:srcRect l="5798" r="10030" b="-3"/>
          <a:stretch/>
        </p:blipFill>
        <p:spPr>
          <a:xfrm>
            <a:off x="401332" y="627954"/>
            <a:ext cx="3176637" cy="5353373"/>
          </a:xfrm>
          <a:prstGeom prst="rect">
            <a:avLst/>
          </a:prstGeom>
        </p:spPr>
      </p:pic>
      <p:sp>
        <p:nvSpPr>
          <p:cNvPr id="3" name="Content Placeholder 2">
            <a:extLst>
              <a:ext uri="{FF2B5EF4-FFF2-40B4-BE49-F238E27FC236}">
                <a16:creationId xmlns:a16="http://schemas.microsoft.com/office/drawing/2014/main" id="{2B94DFCC-66EB-4521-BB5D-2C64D6EAA806}"/>
              </a:ext>
            </a:extLst>
          </p:cNvPr>
          <p:cNvSpPr>
            <a:spLocks noGrp="1"/>
          </p:cNvSpPr>
          <p:nvPr>
            <p:ph idx="1"/>
          </p:nvPr>
        </p:nvSpPr>
        <p:spPr>
          <a:xfrm>
            <a:off x="4324696" y="2620641"/>
            <a:ext cx="4378313" cy="3023702"/>
          </a:xfrm>
        </p:spPr>
        <p:txBody>
          <a:bodyPr anchor="ctr">
            <a:normAutofit/>
          </a:bodyPr>
          <a:lstStyle/>
          <a:p>
            <a:r>
              <a:rPr lang="en-GB" sz="2000" b="1" dirty="0"/>
              <a:t>This little book will provide children, young people and their carers with user-friendly, easy to understand and evidence-based strategies to build good mental health, and to build the resilience needed to move on from stressful situations and trauma – including those related to the current Coronavirus pandemic.</a:t>
            </a:r>
          </a:p>
          <a:p>
            <a:endParaRPr lang="en-GB" sz="1700" dirty="0"/>
          </a:p>
        </p:txBody>
      </p:sp>
      <p:sp>
        <p:nvSpPr>
          <p:cNvPr id="4" name="Slide Number Placeholder 3">
            <a:extLst>
              <a:ext uri="{FF2B5EF4-FFF2-40B4-BE49-F238E27FC236}">
                <a16:creationId xmlns:a16="http://schemas.microsoft.com/office/drawing/2014/main" id="{FEE7696D-6AA7-48A0-A298-4630CD844914}"/>
              </a:ext>
            </a:extLst>
          </p:cNvPr>
          <p:cNvSpPr>
            <a:spLocks noGrp="1"/>
          </p:cNvSpPr>
          <p:nvPr>
            <p:ph type="sldNum" sz="quarter" idx="12"/>
          </p:nvPr>
        </p:nvSpPr>
        <p:spPr>
          <a:xfrm>
            <a:off x="6457950" y="6492240"/>
            <a:ext cx="2057400" cy="365125"/>
          </a:xfrm>
        </p:spPr>
        <p:txBody>
          <a:bodyPr>
            <a:normAutofit/>
          </a:bodyPr>
          <a:lstStyle/>
          <a:p>
            <a:pPr>
              <a:spcAft>
                <a:spcPts val="600"/>
              </a:spcAft>
            </a:pPr>
            <a:fld id="{103A4344-291F-4A31-8AD8-A5911D5245CC}" type="slidenum">
              <a:rPr lang="en-GB" smtClean="0"/>
              <a:pPr>
                <a:spcAft>
                  <a:spcPts val="600"/>
                </a:spcAft>
              </a:pPr>
              <a:t>12</a:t>
            </a:fld>
            <a:endParaRPr lang="en-GB"/>
          </a:p>
        </p:txBody>
      </p:sp>
    </p:spTree>
    <p:extLst>
      <p:ext uri="{BB962C8B-B14F-4D97-AF65-F5344CB8AC3E}">
        <p14:creationId xmlns:p14="http://schemas.microsoft.com/office/powerpoint/2010/main" val="396567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9AB124D-3580-4320-BAD4-DD120FEFB948}"/>
              </a:ext>
            </a:extLst>
          </p:cNvPr>
          <p:cNvSpPr>
            <a:spLocks noGrp="1"/>
          </p:cNvSpPr>
          <p:nvPr>
            <p:ph type="title"/>
          </p:nvPr>
        </p:nvSpPr>
        <p:spPr>
          <a:xfrm>
            <a:off x="628650" y="365125"/>
            <a:ext cx="4040626" cy="1325563"/>
          </a:xfrm>
        </p:spPr>
        <p:txBody>
          <a:bodyPr>
            <a:normAutofit/>
          </a:bodyPr>
          <a:lstStyle/>
          <a:p>
            <a:r>
              <a:rPr lang="en-GB" sz="2300"/>
              <a:t>MY FRIEND AND NEIGHBOUR SAID……(or the need for adult self-regulation?)</a:t>
            </a:r>
          </a:p>
        </p:txBody>
      </p:sp>
      <p:sp>
        <p:nvSpPr>
          <p:cNvPr id="3" name="Content Placeholder 2">
            <a:extLst>
              <a:ext uri="{FF2B5EF4-FFF2-40B4-BE49-F238E27FC236}">
                <a16:creationId xmlns:a16="http://schemas.microsoft.com/office/drawing/2014/main" id="{943DD23C-8367-4239-92C7-23D90588C77E}"/>
              </a:ext>
            </a:extLst>
          </p:cNvPr>
          <p:cNvSpPr>
            <a:spLocks noGrp="1"/>
          </p:cNvSpPr>
          <p:nvPr>
            <p:ph idx="1"/>
          </p:nvPr>
        </p:nvSpPr>
        <p:spPr>
          <a:xfrm>
            <a:off x="628650" y="1825625"/>
            <a:ext cx="4040626" cy="4351338"/>
          </a:xfrm>
        </p:spPr>
        <p:txBody>
          <a:bodyPr>
            <a:normAutofit/>
          </a:bodyPr>
          <a:lstStyle/>
          <a:p>
            <a:r>
              <a:rPr lang="en-GB" dirty="0"/>
              <a:t>‘Thank you so much….I can pop this in my handbag and read it on the train on my way to work. It will be much better than reading the anxiety provoking newspaper - especially in terms of my mental health and that of my kids. All that gives me is an awareness that I have no control so I get stressed. This will help me take back some of that and maybe stop stressing about stuff I cannot control.’</a:t>
            </a:r>
          </a:p>
        </p:txBody>
      </p:sp>
      <p:pic>
        <p:nvPicPr>
          <p:cNvPr id="6146" name="Picture 2" descr="Image result for photo of woman reading on trian">
            <a:extLst>
              <a:ext uri="{FF2B5EF4-FFF2-40B4-BE49-F238E27FC236}">
                <a16:creationId xmlns:a16="http://schemas.microsoft.com/office/drawing/2014/main" id="{13DB8F2F-C927-4874-9E4C-C972EE2DE1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63" r="5014"/>
          <a:stretch/>
        </p:blipFill>
        <p:spPr bwMode="auto">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D2E7D17-5252-4531-95E0-7F07C18334E1}"/>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a:solidFill>
                  <a:srgbClr val="FFFFFF"/>
                </a:solidFill>
              </a:rPr>
              <a:pPr>
                <a:spcAft>
                  <a:spcPts val="600"/>
                </a:spcAft>
              </a:pPr>
              <a:t>13</a:t>
            </a:fld>
            <a:endParaRPr lang="en-GB">
              <a:solidFill>
                <a:srgbClr val="FFFFFF"/>
              </a:solidFill>
            </a:endParaRPr>
          </a:p>
        </p:txBody>
      </p:sp>
    </p:spTree>
    <p:extLst>
      <p:ext uri="{BB962C8B-B14F-4D97-AF65-F5344CB8AC3E}">
        <p14:creationId xmlns:p14="http://schemas.microsoft.com/office/powerpoint/2010/main" val="249345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A close up of a sign&#10;&#10;Description automatically generated">
            <a:extLst>
              <a:ext uri="{FF2B5EF4-FFF2-40B4-BE49-F238E27FC236}">
                <a16:creationId xmlns:a16="http://schemas.microsoft.com/office/drawing/2014/main" id="{912D99D9-1732-49A3-8BA4-01F632CE8311}"/>
              </a:ext>
            </a:extLst>
          </p:cNvPr>
          <p:cNvPicPr>
            <a:picLocks noChangeAspect="1"/>
          </p:cNvPicPr>
          <p:nvPr/>
        </p:nvPicPr>
        <p:blipFill rotWithShape="1">
          <a:blip r:embed="rId2">
            <a:extLst>
              <a:ext uri="{28A0092B-C50C-407E-A947-70E740481C1C}">
                <a14:useLocalDpi xmlns:a14="http://schemas.microsoft.com/office/drawing/2010/main" val="0"/>
              </a:ext>
            </a:extLst>
          </a:blip>
          <a:srcRect t="11075" r="-1" b="-1"/>
          <a:stretch/>
        </p:blipFill>
        <p:spPr>
          <a:xfrm>
            <a:off x="432183" y="650494"/>
            <a:ext cx="4221013"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A7A812-51F4-4194-B4B4-21B3F25972ED}"/>
              </a:ext>
            </a:extLst>
          </p:cNvPr>
          <p:cNvSpPr>
            <a:spLocks noGrp="1"/>
          </p:cNvSpPr>
          <p:nvPr>
            <p:ph idx="1"/>
          </p:nvPr>
        </p:nvSpPr>
        <p:spPr>
          <a:xfrm>
            <a:off x="5429259" y="2031101"/>
            <a:ext cx="3212238" cy="3511943"/>
          </a:xfrm>
        </p:spPr>
        <p:txBody>
          <a:bodyPr anchor="ctr">
            <a:normAutofit lnSpcReduction="10000"/>
          </a:bodyPr>
          <a:lstStyle/>
          <a:p>
            <a:endParaRPr lang="en-GB" sz="2000" dirty="0"/>
          </a:p>
          <a:p>
            <a:r>
              <a:rPr lang="en-GB" sz="2000" dirty="0"/>
              <a:t>The activities are divided into sections for </a:t>
            </a:r>
            <a:r>
              <a:rPr lang="en-GB" sz="2000" b="1" dirty="0"/>
              <a:t>younger children, teenagers and whole groups or classes</a:t>
            </a:r>
            <a:r>
              <a:rPr lang="en-GB" sz="2000" dirty="0"/>
              <a:t>, and are grouped under the three key trauma recovery approaches of ‘Self-Regulate for Wellbeing’, ‘Get Moving Mentally &amp; Physically for Wellbeing’ and ‘Connect for Wellbeing’.</a:t>
            </a:r>
          </a:p>
          <a:p>
            <a:endParaRPr lang="en-GB" sz="1600" dirty="0"/>
          </a:p>
        </p:txBody>
      </p:sp>
      <p:sp>
        <p:nvSpPr>
          <p:cNvPr id="4" name="Slide Number Placeholder 3">
            <a:extLst>
              <a:ext uri="{FF2B5EF4-FFF2-40B4-BE49-F238E27FC236}">
                <a16:creationId xmlns:a16="http://schemas.microsoft.com/office/drawing/2014/main" id="{4669B368-9F33-40AE-8C16-1B1B66E2C6F0}"/>
              </a:ext>
            </a:extLst>
          </p:cNvPr>
          <p:cNvSpPr>
            <a:spLocks noGrp="1"/>
          </p:cNvSpPr>
          <p:nvPr>
            <p:ph type="sldNum" sz="quarter" idx="12"/>
          </p:nvPr>
        </p:nvSpPr>
        <p:spPr>
          <a:xfrm>
            <a:off x="6457950" y="6492240"/>
            <a:ext cx="2057400" cy="365125"/>
          </a:xfrm>
        </p:spPr>
        <p:txBody>
          <a:bodyPr>
            <a:normAutofit/>
          </a:bodyPr>
          <a:lstStyle/>
          <a:p>
            <a:pPr>
              <a:spcAft>
                <a:spcPts val="600"/>
              </a:spcAft>
            </a:pPr>
            <a:fld id="{103A4344-291F-4A31-8AD8-A5911D5245CC}" type="slidenum">
              <a:rPr lang="en-GB" smtClean="0"/>
              <a:pPr>
                <a:spcAft>
                  <a:spcPts val="600"/>
                </a:spcAft>
              </a:pPr>
              <a:t>14</a:t>
            </a:fld>
            <a:endParaRPr lang="en-GB"/>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79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6AB3D-FF26-45AD-88DF-D41F48B42E29}"/>
              </a:ext>
            </a:extLst>
          </p:cNvPr>
          <p:cNvSpPr>
            <a:spLocks noGrp="1"/>
          </p:cNvSpPr>
          <p:nvPr>
            <p:ph type="title"/>
          </p:nvPr>
        </p:nvSpPr>
        <p:spPr>
          <a:xfrm>
            <a:off x="399011" y="4495568"/>
            <a:ext cx="2896470" cy="1905232"/>
          </a:xfrm>
        </p:spPr>
        <p:txBody>
          <a:bodyPr anchor="ctr">
            <a:normAutofit/>
          </a:bodyPr>
          <a:lstStyle/>
          <a:p>
            <a:r>
              <a:rPr lang="en-GB" sz="2600" b="1" dirty="0"/>
              <a:t>The need for us ALL to  engage in the 3 Trauma Recovery approaches</a:t>
            </a:r>
          </a:p>
        </p:txBody>
      </p:sp>
      <p:sp>
        <p:nvSpPr>
          <p:cNvPr id="75" name="Rectangle 7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1"/>
            <a:ext cx="8423809"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trauma informed classroom">
            <a:extLst>
              <a:ext uri="{FF2B5EF4-FFF2-40B4-BE49-F238E27FC236}">
                <a16:creationId xmlns:a16="http://schemas.microsoft.com/office/drawing/2014/main" id="{A133E145-E58E-4CF9-A3C1-AF467D0204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0" r="18317" b="-1"/>
          <a:stretch/>
        </p:blipFill>
        <p:spPr bwMode="auto">
          <a:xfrm>
            <a:off x="628650" y="364143"/>
            <a:ext cx="3852596" cy="34264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rauma informed classroom">
            <a:extLst>
              <a:ext uri="{FF2B5EF4-FFF2-40B4-BE49-F238E27FC236}">
                <a16:creationId xmlns:a16="http://schemas.microsoft.com/office/drawing/2014/main" id="{E4945531-C19C-4FA1-9FBC-2EFD72FE21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7" b="-4"/>
          <a:stretch/>
        </p:blipFill>
        <p:spPr bwMode="auto">
          <a:xfrm>
            <a:off x="4722948" y="364142"/>
            <a:ext cx="3852596" cy="3426462"/>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54287" y="5465924"/>
            <a:ext cx="1790365"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2D0C8A-F9FF-437D-B77C-B8D6A9B238B5}"/>
              </a:ext>
            </a:extLst>
          </p:cNvPr>
          <p:cNvSpPr>
            <a:spLocks noGrp="1"/>
          </p:cNvSpPr>
          <p:nvPr>
            <p:ph idx="1"/>
          </p:nvPr>
        </p:nvSpPr>
        <p:spPr>
          <a:xfrm>
            <a:off x="3872039" y="4495568"/>
            <a:ext cx="4940186" cy="1905232"/>
          </a:xfrm>
        </p:spPr>
        <p:txBody>
          <a:bodyPr anchor="ctr">
            <a:normAutofit/>
          </a:bodyPr>
          <a:lstStyle/>
          <a:p>
            <a:r>
              <a:rPr lang="en-GB" sz="2000" b="1" dirty="0"/>
              <a:t>Self-Regulate for Wellbeing</a:t>
            </a:r>
          </a:p>
          <a:p>
            <a:r>
              <a:rPr lang="en-GB" sz="2000" b="1" dirty="0"/>
              <a:t>Get Moving Mentally &amp; Physically for Wellbeing</a:t>
            </a:r>
          </a:p>
          <a:p>
            <a:r>
              <a:rPr lang="en-GB" sz="2000" b="1" dirty="0"/>
              <a:t>Connect for Wellbeing</a:t>
            </a:r>
          </a:p>
        </p:txBody>
      </p:sp>
      <p:sp>
        <p:nvSpPr>
          <p:cNvPr id="4" name="Slide Number Placeholder 3">
            <a:extLst>
              <a:ext uri="{FF2B5EF4-FFF2-40B4-BE49-F238E27FC236}">
                <a16:creationId xmlns:a16="http://schemas.microsoft.com/office/drawing/2014/main" id="{C9813557-87DE-4C59-860B-148F2ED1B2B3}"/>
              </a:ext>
            </a:extLst>
          </p:cNvPr>
          <p:cNvSpPr>
            <a:spLocks noGrp="1"/>
          </p:cNvSpPr>
          <p:nvPr>
            <p:ph type="sldNum" sz="quarter" idx="12"/>
          </p:nvPr>
        </p:nvSpPr>
        <p:spPr>
          <a:xfrm>
            <a:off x="6457950" y="6492240"/>
            <a:ext cx="2057400" cy="365125"/>
          </a:xfrm>
        </p:spPr>
        <p:txBody>
          <a:bodyPr>
            <a:normAutofit/>
          </a:bodyPr>
          <a:lstStyle/>
          <a:p>
            <a:pPr>
              <a:spcAft>
                <a:spcPts val="600"/>
              </a:spcAft>
            </a:pPr>
            <a:fld id="{103A4344-291F-4A31-8AD8-A5911D5245CC}" type="slidenum">
              <a:rPr lang="en-GB" smtClean="0"/>
              <a:pPr>
                <a:spcAft>
                  <a:spcPts val="600"/>
                </a:spcAft>
              </a:pPr>
              <a:t>15</a:t>
            </a:fld>
            <a:endParaRPr lang="en-GB"/>
          </a:p>
        </p:txBody>
      </p:sp>
    </p:spTree>
    <p:extLst>
      <p:ext uri="{BB962C8B-B14F-4D97-AF65-F5344CB8AC3E}">
        <p14:creationId xmlns:p14="http://schemas.microsoft.com/office/powerpoint/2010/main" val="406414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1A8F098D-B94D-40E0-8503-87036AD43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87D932BD-20C1-4F82-986C-BED2C354D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508" y="501986"/>
            <a:ext cx="2077480" cy="2769973"/>
          </a:xfrm>
          <a:prstGeom prst="roundRect">
            <a:avLst>
              <a:gd name="adj" fmla="val 4817"/>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Image result for photo of self regulation activities">
            <a:extLst>
              <a:ext uri="{FF2B5EF4-FFF2-40B4-BE49-F238E27FC236}">
                <a16:creationId xmlns:a16="http://schemas.microsoft.com/office/drawing/2014/main" id="{B957893E-187F-42B7-B978-BA7831224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45" r="28591" b="-4"/>
          <a:stretch/>
        </p:blipFill>
        <p:spPr bwMode="auto">
          <a:xfrm>
            <a:off x="2457001" y="501987"/>
            <a:ext cx="2077480"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Image result for photo of self regulation activities">
            <a:extLst>
              <a:ext uri="{FF2B5EF4-FFF2-40B4-BE49-F238E27FC236}">
                <a16:creationId xmlns:a16="http://schemas.microsoft.com/office/drawing/2014/main" id="{E6DC33A5-D4D0-4A48-B0D9-789551E48F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2591"/>
          <a:stretch/>
        </p:blipFill>
        <p:spPr bwMode="auto">
          <a:xfrm>
            <a:off x="234580" y="3429001"/>
            <a:ext cx="2077480"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9224" name="Picture 8" descr="See the source image">
            <a:extLst>
              <a:ext uri="{FF2B5EF4-FFF2-40B4-BE49-F238E27FC236}">
                <a16:creationId xmlns:a16="http://schemas.microsoft.com/office/drawing/2014/main" id="{B7C31063-F23A-4FE2-85DA-5B8E787D96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85" r="30015" b="3"/>
          <a:stretch/>
        </p:blipFill>
        <p:spPr bwMode="auto">
          <a:xfrm>
            <a:off x="2457002" y="3428998"/>
            <a:ext cx="2077480"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a:noFill/>
          <a:extLst>
            <a:ext uri="{909E8E84-426E-40DD-AFC4-6F175D3DCCD1}">
              <a14:hiddenFill xmlns:a14="http://schemas.microsoft.com/office/drawing/2010/main">
                <a:solidFill>
                  <a:srgbClr val="FFFFFF"/>
                </a:solidFill>
              </a14:hiddenFill>
            </a:ext>
          </a:extLst>
        </p:spPr>
      </p:pic>
      <p:sp>
        <p:nvSpPr>
          <p:cNvPr id="145" name="Arc 144">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6468">
            <a:off x="5837552" y="326268"/>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EC83A804-297B-43AC-8DF4-8D280FF0B074}"/>
              </a:ext>
            </a:extLst>
          </p:cNvPr>
          <p:cNvSpPr>
            <a:spLocks noGrp="1"/>
          </p:cNvSpPr>
          <p:nvPr>
            <p:ph type="title"/>
          </p:nvPr>
        </p:nvSpPr>
        <p:spPr>
          <a:xfrm>
            <a:off x="4899546" y="486184"/>
            <a:ext cx="3761853" cy="1325563"/>
          </a:xfrm>
        </p:spPr>
        <p:txBody>
          <a:bodyPr>
            <a:normAutofit fontScale="90000"/>
          </a:bodyPr>
          <a:lstStyle/>
          <a:p>
            <a:r>
              <a:rPr lang="en-GB" sz="3600" b="1" dirty="0"/>
              <a:t>Part 1 Self-regulate for well being</a:t>
            </a:r>
            <a:br>
              <a:rPr lang="en-GB" sz="2100" dirty="0"/>
            </a:br>
            <a:br>
              <a:rPr lang="en-GB" sz="2100" b="1" dirty="0"/>
            </a:br>
            <a:endParaRPr lang="en-GB" sz="2100" dirty="0"/>
          </a:p>
        </p:txBody>
      </p:sp>
      <p:sp>
        <p:nvSpPr>
          <p:cNvPr id="3" name="Content Placeholder 2">
            <a:extLst>
              <a:ext uri="{FF2B5EF4-FFF2-40B4-BE49-F238E27FC236}">
                <a16:creationId xmlns:a16="http://schemas.microsoft.com/office/drawing/2014/main" id="{6A19C683-D67C-48C3-9CD2-9B4ECF352C3E}"/>
              </a:ext>
            </a:extLst>
          </p:cNvPr>
          <p:cNvSpPr>
            <a:spLocks noGrp="1"/>
          </p:cNvSpPr>
          <p:nvPr>
            <p:ph idx="1"/>
          </p:nvPr>
        </p:nvSpPr>
        <p:spPr>
          <a:xfrm>
            <a:off x="4899546" y="1946684"/>
            <a:ext cx="3761853" cy="4351338"/>
          </a:xfrm>
        </p:spPr>
        <p:txBody>
          <a:bodyPr>
            <a:normAutofit lnSpcReduction="10000"/>
          </a:bodyPr>
          <a:lstStyle/>
          <a:p>
            <a:pPr lvl="0"/>
            <a:r>
              <a:rPr lang="en-GB" sz="3200" dirty="0"/>
              <a:t>identify and modulate emotions</a:t>
            </a:r>
          </a:p>
          <a:p>
            <a:pPr lvl="0"/>
            <a:r>
              <a:rPr lang="en-GB" sz="3200" dirty="0"/>
              <a:t>control impulses</a:t>
            </a:r>
          </a:p>
          <a:p>
            <a:pPr lvl="0"/>
            <a:r>
              <a:rPr lang="en-GB" sz="3200" dirty="0"/>
              <a:t>delay gratification</a:t>
            </a:r>
          </a:p>
          <a:p>
            <a:pPr lvl="0"/>
            <a:r>
              <a:rPr lang="en-GB" sz="3200" dirty="0"/>
              <a:t>make thoughtful and conscious choices</a:t>
            </a:r>
          </a:p>
          <a:p>
            <a:pPr lvl="0"/>
            <a:r>
              <a:rPr lang="en-GB" sz="3200" dirty="0"/>
              <a:t>and set goals and achieve them.</a:t>
            </a:r>
          </a:p>
          <a:p>
            <a:endParaRPr lang="en-GB" dirty="0"/>
          </a:p>
        </p:txBody>
      </p:sp>
      <p:sp>
        <p:nvSpPr>
          <p:cNvPr id="4" name="Slide Number Placeholder 3">
            <a:extLst>
              <a:ext uri="{FF2B5EF4-FFF2-40B4-BE49-F238E27FC236}">
                <a16:creationId xmlns:a16="http://schemas.microsoft.com/office/drawing/2014/main" id="{AF6F551A-48AD-4C5B-8F55-7992E412C30E}"/>
              </a:ext>
            </a:extLst>
          </p:cNvPr>
          <p:cNvSpPr>
            <a:spLocks noGrp="1"/>
          </p:cNvSpPr>
          <p:nvPr>
            <p:ph type="sldNum" sz="quarter" idx="12"/>
          </p:nvPr>
        </p:nvSpPr>
        <p:spPr>
          <a:xfrm>
            <a:off x="7829550" y="6356350"/>
            <a:ext cx="685800" cy="365125"/>
          </a:xfrm>
        </p:spPr>
        <p:txBody>
          <a:bodyPr>
            <a:normAutofit/>
          </a:bodyPr>
          <a:lstStyle/>
          <a:p>
            <a:pPr>
              <a:spcAft>
                <a:spcPts val="600"/>
              </a:spcAft>
            </a:pPr>
            <a:fld id="{103A4344-291F-4A31-8AD8-A5911D5245CC}" type="slidenum">
              <a:rPr lang="en-GB" smtClean="0"/>
              <a:pPr>
                <a:spcAft>
                  <a:spcPts val="600"/>
                </a:spcAft>
              </a:pPr>
              <a:t>16</a:t>
            </a:fld>
            <a:endParaRPr lang="en-GB"/>
          </a:p>
        </p:txBody>
      </p:sp>
    </p:spTree>
    <p:extLst>
      <p:ext uri="{BB962C8B-B14F-4D97-AF65-F5344CB8AC3E}">
        <p14:creationId xmlns:p14="http://schemas.microsoft.com/office/powerpoint/2010/main" val="85402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21DC4EF-EB23-4B16-948D-337000E17772}"/>
              </a:ext>
            </a:extLst>
          </p:cNvPr>
          <p:cNvSpPr>
            <a:spLocks noGrp="1"/>
          </p:cNvSpPr>
          <p:nvPr>
            <p:ph type="title"/>
          </p:nvPr>
        </p:nvSpPr>
        <p:spPr>
          <a:xfrm>
            <a:off x="628650" y="365125"/>
            <a:ext cx="4045020" cy="1325563"/>
          </a:xfrm>
        </p:spPr>
        <p:txBody>
          <a:bodyPr>
            <a:normAutofit/>
          </a:bodyPr>
          <a:lstStyle/>
          <a:p>
            <a:r>
              <a:rPr lang="en-GB" dirty="0"/>
              <a:t>Are we modelling this?</a:t>
            </a:r>
          </a:p>
        </p:txBody>
      </p:sp>
      <p:sp>
        <p:nvSpPr>
          <p:cNvPr id="73" name="Freeform: Shape 7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DB41337-AD82-40DB-9023-3E7BB55F5620}"/>
              </a:ext>
            </a:extLst>
          </p:cNvPr>
          <p:cNvSpPr>
            <a:spLocks noGrp="1"/>
          </p:cNvSpPr>
          <p:nvPr>
            <p:ph idx="1"/>
          </p:nvPr>
        </p:nvSpPr>
        <p:spPr>
          <a:xfrm>
            <a:off x="628650" y="1825625"/>
            <a:ext cx="4045020" cy="4351338"/>
          </a:xfrm>
        </p:spPr>
        <p:txBody>
          <a:bodyPr>
            <a:normAutofit/>
          </a:bodyPr>
          <a:lstStyle/>
          <a:p>
            <a:r>
              <a:rPr lang="en-GB" i="1" dirty="0"/>
              <a:t>Emotional</a:t>
            </a:r>
            <a:r>
              <a:rPr lang="en-GB" dirty="0"/>
              <a:t> self-control is based mainly on our ability to calm down in the face of anger and frustration. </a:t>
            </a:r>
          </a:p>
          <a:p>
            <a:r>
              <a:rPr lang="en-GB" i="1" dirty="0"/>
              <a:t>Cognitive</a:t>
            </a:r>
            <a:r>
              <a:rPr lang="en-GB" dirty="0"/>
              <a:t> self-regulation boils down to our problem-solving abilities. </a:t>
            </a:r>
          </a:p>
          <a:p>
            <a:r>
              <a:rPr lang="en-GB" dirty="0"/>
              <a:t>And then there is </a:t>
            </a:r>
            <a:r>
              <a:rPr lang="en-GB" i="1" dirty="0"/>
              <a:t>social</a:t>
            </a:r>
            <a:r>
              <a:rPr lang="en-GB" dirty="0"/>
              <a:t> self-control, meaning our capacity to refrain from just saying whatever pops into our mind, especially when those thoughts are unkind or negative.</a:t>
            </a:r>
          </a:p>
          <a:p>
            <a:endParaRPr lang="en-GB" dirty="0"/>
          </a:p>
        </p:txBody>
      </p:sp>
      <p:sp>
        <p:nvSpPr>
          <p:cNvPr id="75" name="Oval 7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42" name="Picture 2" descr="Self-Regulation Children">
            <a:extLst>
              <a:ext uri="{FF2B5EF4-FFF2-40B4-BE49-F238E27FC236}">
                <a16:creationId xmlns:a16="http://schemas.microsoft.com/office/drawing/2014/main" id="{B16D7ED2-D204-43E9-87E2-1C2BA74F22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91" r="10310" b="1"/>
          <a:stretch/>
        </p:blipFill>
        <p:spPr bwMode="auto">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1" name="Straight Connector 8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FECBED4E-5373-4638-ABC5-B7F42402E7EA}"/>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smtClean="0"/>
              <a:pPr>
                <a:spcAft>
                  <a:spcPts val="600"/>
                </a:spcAft>
              </a:pPr>
              <a:t>17</a:t>
            </a:fld>
            <a:endParaRPr lang="en-GB"/>
          </a:p>
        </p:txBody>
      </p:sp>
      <p:sp>
        <p:nvSpPr>
          <p:cNvPr id="85" name="Freeform: Shape 8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0628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Image result for photo of adult self regulation activities">
            <a:extLst>
              <a:ext uri="{FF2B5EF4-FFF2-40B4-BE49-F238E27FC236}">
                <a16:creationId xmlns:a16="http://schemas.microsoft.com/office/drawing/2014/main" id="{EF52D0A3-A2F4-4EEE-AFD0-72CAE2924B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62" r="13816"/>
          <a:stretch/>
        </p:blipFill>
        <p:spPr bwMode="auto">
          <a:xfrm>
            <a:off x="-5524" y="-491241"/>
            <a:ext cx="3641692" cy="8139874"/>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43B65-A1AE-4276-805E-5216E998633D}"/>
              </a:ext>
            </a:extLst>
          </p:cNvPr>
          <p:cNvSpPr>
            <a:spLocks noGrp="1"/>
          </p:cNvSpPr>
          <p:nvPr>
            <p:ph type="title"/>
          </p:nvPr>
        </p:nvSpPr>
        <p:spPr>
          <a:xfrm>
            <a:off x="4370286" y="407987"/>
            <a:ext cx="4291113" cy="1325563"/>
          </a:xfrm>
        </p:spPr>
        <p:txBody>
          <a:bodyPr>
            <a:normAutofit/>
          </a:bodyPr>
          <a:lstStyle/>
          <a:p>
            <a:r>
              <a:rPr lang="en-GB" dirty="0"/>
              <a:t>5 ways for adults to self regulate – simple?!</a:t>
            </a:r>
          </a:p>
        </p:txBody>
      </p:sp>
      <p:sp>
        <p:nvSpPr>
          <p:cNvPr id="3" name="Content Placeholder 2">
            <a:extLst>
              <a:ext uri="{FF2B5EF4-FFF2-40B4-BE49-F238E27FC236}">
                <a16:creationId xmlns:a16="http://schemas.microsoft.com/office/drawing/2014/main" id="{6FEEBBF9-0CFD-4CBB-8CA1-1B3D1C83A035}"/>
              </a:ext>
            </a:extLst>
          </p:cNvPr>
          <p:cNvSpPr>
            <a:spLocks noGrp="1"/>
          </p:cNvSpPr>
          <p:nvPr>
            <p:ph idx="1"/>
          </p:nvPr>
        </p:nvSpPr>
        <p:spPr>
          <a:xfrm>
            <a:off x="3636168" y="1556792"/>
            <a:ext cx="5507832" cy="5164683"/>
          </a:xfrm>
        </p:spPr>
        <p:txBody>
          <a:bodyPr>
            <a:normAutofit/>
          </a:bodyPr>
          <a:lstStyle/>
          <a:p>
            <a:pPr lvl="0" fontAlgn="base"/>
            <a:r>
              <a:rPr lang="en-GB" sz="1800" b="1" dirty="0"/>
              <a:t>Breathe deeply</a:t>
            </a:r>
            <a:r>
              <a:rPr lang="en-GB" sz="1800" dirty="0"/>
              <a:t>. When stressed, it is a natural human response to take short, shallow breaths. Stop for a moment and take three to ten slow, deep breaths.</a:t>
            </a:r>
          </a:p>
          <a:p>
            <a:pPr lvl="0" fontAlgn="base"/>
            <a:r>
              <a:rPr lang="en-GB" sz="1800" b="1" dirty="0"/>
              <a:t>Drink water</a:t>
            </a:r>
            <a:r>
              <a:rPr lang="en-GB" sz="1800" dirty="0"/>
              <a:t>. Our nervous systems are far more sensitive when we are dehydrated. Stay hydrated to stay calm.</a:t>
            </a:r>
          </a:p>
          <a:p>
            <a:pPr lvl="0" fontAlgn="base"/>
            <a:r>
              <a:rPr lang="en-GB" sz="1800" b="1" dirty="0"/>
              <a:t>Pause</a:t>
            </a:r>
            <a:r>
              <a:rPr lang="en-GB" sz="1800" dirty="0"/>
              <a:t>. Just take a moment to pause and centre yourself. Place your hand over your heart; practice this throughout the day. </a:t>
            </a:r>
          </a:p>
          <a:p>
            <a:pPr lvl="0" fontAlgn="base"/>
            <a:r>
              <a:rPr lang="en-GB" sz="1800" b="1" dirty="0"/>
              <a:t>Think</a:t>
            </a:r>
            <a:r>
              <a:rPr lang="en-GB" sz="1800" dirty="0"/>
              <a:t>. Recall what you love about the child or young person or a successful experience you had with them. This releases positive neurotransmitters to balance out negative brain chemicals produced by frustration and stress. </a:t>
            </a:r>
            <a:r>
              <a:rPr lang="en-GB" sz="1800" b="1" dirty="0"/>
              <a:t>It is a fact that we </a:t>
            </a:r>
            <a:r>
              <a:rPr lang="en-GB" sz="1800" b="1" i="1" dirty="0"/>
              <a:t>can self-regulate our own nervous systems.</a:t>
            </a:r>
            <a:endParaRPr lang="en-GB" sz="1800" dirty="0"/>
          </a:p>
          <a:p>
            <a:pPr lvl="0" fontAlgn="base"/>
            <a:r>
              <a:rPr lang="en-GB" sz="1800" b="1" dirty="0"/>
              <a:t>Visualize</a:t>
            </a:r>
            <a:r>
              <a:rPr lang="en-GB" sz="1800" dirty="0"/>
              <a:t>. See the positive outcome in your mind. Practice visualization: it is an immensely powerful and effective tool not to be underestimated. </a:t>
            </a:r>
          </a:p>
          <a:p>
            <a:endParaRPr lang="en-GB" sz="1300" dirty="0"/>
          </a:p>
        </p:txBody>
      </p:sp>
      <p:sp>
        <p:nvSpPr>
          <p:cNvPr id="4" name="Slide Number Placeholder 3">
            <a:extLst>
              <a:ext uri="{FF2B5EF4-FFF2-40B4-BE49-F238E27FC236}">
                <a16:creationId xmlns:a16="http://schemas.microsoft.com/office/drawing/2014/main" id="{28C53E72-BDD3-4888-B28E-6728913FD406}"/>
              </a:ext>
            </a:extLst>
          </p:cNvPr>
          <p:cNvSpPr>
            <a:spLocks noGrp="1"/>
          </p:cNvSpPr>
          <p:nvPr>
            <p:ph type="sldNum" sz="quarter" idx="12"/>
          </p:nvPr>
        </p:nvSpPr>
        <p:spPr>
          <a:xfrm>
            <a:off x="7535536" y="6356350"/>
            <a:ext cx="979813" cy="365125"/>
          </a:xfrm>
        </p:spPr>
        <p:txBody>
          <a:bodyPr>
            <a:normAutofit/>
          </a:bodyPr>
          <a:lstStyle/>
          <a:p>
            <a:pPr>
              <a:spcAft>
                <a:spcPts val="600"/>
              </a:spcAft>
            </a:pPr>
            <a:fld id="{103A4344-291F-4A31-8AD8-A5911D5245CC}" type="slidenum">
              <a:rPr lang="en-GB" smtClean="0"/>
              <a:pPr>
                <a:spcAft>
                  <a:spcPts val="600"/>
                </a:spcAft>
              </a:pPr>
              <a:t>18</a:t>
            </a:fld>
            <a:endParaRPr lang="en-GB"/>
          </a:p>
        </p:txBody>
      </p:sp>
    </p:spTree>
    <p:extLst>
      <p:ext uri="{BB962C8B-B14F-4D97-AF65-F5344CB8AC3E}">
        <p14:creationId xmlns:p14="http://schemas.microsoft.com/office/powerpoint/2010/main" val="73306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B62978A-F095-4322-B3DF-EE6A01103587}"/>
              </a:ext>
            </a:extLst>
          </p:cNvPr>
          <p:cNvSpPr>
            <a:spLocks noGrp="1"/>
          </p:cNvSpPr>
          <p:nvPr>
            <p:ph type="title"/>
          </p:nvPr>
        </p:nvSpPr>
        <p:spPr>
          <a:xfrm>
            <a:off x="628650" y="365125"/>
            <a:ext cx="4040626" cy="1325563"/>
          </a:xfrm>
        </p:spPr>
        <p:txBody>
          <a:bodyPr>
            <a:normAutofit/>
          </a:bodyPr>
          <a:lstStyle/>
          <a:p>
            <a:r>
              <a:rPr lang="en-GB" b="1" dirty="0"/>
              <a:t>Make a calm down jar!</a:t>
            </a:r>
          </a:p>
        </p:txBody>
      </p:sp>
      <p:sp>
        <p:nvSpPr>
          <p:cNvPr id="3" name="Content Placeholder 2">
            <a:extLst>
              <a:ext uri="{FF2B5EF4-FFF2-40B4-BE49-F238E27FC236}">
                <a16:creationId xmlns:a16="http://schemas.microsoft.com/office/drawing/2014/main" id="{4F79B1B7-4A93-426C-8F19-E225279BB8CF}"/>
              </a:ext>
            </a:extLst>
          </p:cNvPr>
          <p:cNvSpPr>
            <a:spLocks noGrp="1"/>
          </p:cNvSpPr>
          <p:nvPr>
            <p:ph idx="1"/>
          </p:nvPr>
        </p:nvSpPr>
        <p:spPr>
          <a:xfrm>
            <a:off x="628650" y="1825625"/>
            <a:ext cx="4040626" cy="4351338"/>
          </a:xfrm>
        </p:spPr>
        <p:txBody>
          <a:bodyPr>
            <a:normAutofit/>
          </a:bodyPr>
          <a:lstStyle/>
          <a:p>
            <a:r>
              <a:rPr lang="en-GB" sz="1900"/>
              <a:t>To make your own calm down jar, mix glitter glue with hot water, add a few drops of food colouring. Whisk until the glue ‘melts’ and mixes properly with the water. Next, add additional glitter, whisk vigorously one more time, transfer the mixture into your clear jar, and top the bottle up with water so it’s completely full. Allow the water to cool to room temperature before securing the lid with glue to ensure it is properly sealed and won’t leak. Shake when you need to calm down</a:t>
            </a:r>
          </a:p>
          <a:p>
            <a:endParaRPr lang="en-GB" sz="1900"/>
          </a:p>
        </p:txBody>
      </p:sp>
      <p:pic>
        <p:nvPicPr>
          <p:cNvPr id="12290" name="Picture 2" descr="See the source image">
            <a:extLst>
              <a:ext uri="{FF2B5EF4-FFF2-40B4-BE49-F238E27FC236}">
                <a16:creationId xmlns:a16="http://schemas.microsoft.com/office/drawing/2014/main" id="{1D9C9A19-96E7-4CB6-A98C-4469A3A9C7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69" r="29901" b="-1"/>
          <a:stretch/>
        </p:blipFill>
        <p:spPr bwMode="auto">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Oval 136">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Arc 138">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B3E6AE5-696E-4926-AA8D-9EE0207C47BB}"/>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a:solidFill>
                  <a:srgbClr val="FFFFFF"/>
                </a:solidFill>
              </a:rPr>
              <a:pPr>
                <a:spcAft>
                  <a:spcPts val="600"/>
                </a:spcAft>
              </a:pPr>
              <a:t>19</a:t>
            </a:fld>
            <a:endParaRPr lang="en-GB">
              <a:solidFill>
                <a:srgbClr val="FFFFFF"/>
              </a:solidFill>
            </a:endParaRPr>
          </a:p>
        </p:txBody>
      </p:sp>
    </p:spTree>
    <p:extLst>
      <p:ext uri="{BB962C8B-B14F-4D97-AF65-F5344CB8AC3E}">
        <p14:creationId xmlns:p14="http://schemas.microsoft.com/office/powerpoint/2010/main" val="23380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7"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D066F061-9FC1-45D9-88AE-A35CA5374CC5}"/>
              </a:ext>
            </a:extLst>
          </p:cNvPr>
          <p:cNvSpPr>
            <a:spLocks noGrp="1"/>
          </p:cNvSpPr>
          <p:nvPr>
            <p:ph type="title"/>
          </p:nvPr>
        </p:nvSpPr>
        <p:spPr>
          <a:xfrm>
            <a:off x="678657" y="2415322"/>
            <a:ext cx="2588798" cy="2399869"/>
          </a:xfrm>
        </p:spPr>
        <p:txBody>
          <a:bodyPr>
            <a:normAutofit/>
          </a:bodyPr>
          <a:lstStyle/>
          <a:p>
            <a:pPr algn="ctr"/>
            <a:r>
              <a:rPr lang="en-GB" sz="3500" dirty="0">
                <a:solidFill>
                  <a:srgbClr val="FFFFFF"/>
                </a:solidFill>
              </a:rPr>
              <a:t>The role of the Mental health lead in schools</a:t>
            </a:r>
          </a:p>
        </p:txBody>
      </p:sp>
      <p:sp>
        <p:nvSpPr>
          <p:cNvPr id="4" name="Slide Number Placeholder 3">
            <a:extLst>
              <a:ext uri="{FF2B5EF4-FFF2-40B4-BE49-F238E27FC236}">
                <a16:creationId xmlns:a16="http://schemas.microsoft.com/office/drawing/2014/main" id="{FFCA941E-F1EC-4214-9B0B-9529A3C81200}"/>
              </a:ext>
            </a:extLst>
          </p:cNvPr>
          <p:cNvSpPr>
            <a:spLocks noGrp="1"/>
          </p:cNvSpPr>
          <p:nvPr>
            <p:ph type="sldNum" sz="quarter" idx="12"/>
          </p:nvPr>
        </p:nvSpPr>
        <p:spPr>
          <a:xfrm>
            <a:off x="7852410" y="320040"/>
            <a:ext cx="685800" cy="320040"/>
          </a:xfrm>
        </p:spPr>
        <p:txBody>
          <a:bodyPr>
            <a:normAutofit/>
          </a:bodyPr>
          <a:lstStyle/>
          <a:p>
            <a:pPr>
              <a:spcAft>
                <a:spcPts val="600"/>
              </a:spcAft>
            </a:pPr>
            <a:fld id="{103A4344-291F-4A31-8AD8-A5911D5245CC}" type="slidenum">
              <a:rPr lang="en-GB" sz="1000">
                <a:solidFill>
                  <a:schemeClr val="tx1">
                    <a:lumMod val="50000"/>
                    <a:lumOff val="50000"/>
                  </a:schemeClr>
                </a:solidFill>
              </a:rPr>
              <a:pPr>
                <a:spcAft>
                  <a:spcPts val="600"/>
                </a:spcAft>
              </a:pPr>
              <a:t>2</a:t>
            </a:fld>
            <a:endParaRPr lang="en-GB" sz="1000" dirty="0">
              <a:solidFill>
                <a:schemeClr val="tx1">
                  <a:lumMod val="50000"/>
                  <a:lumOff val="50000"/>
                </a:schemeClr>
              </a:solidFill>
            </a:endParaRPr>
          </a:p>
        </p:txBody>
      </p:sp>
      <p:sp>
        <p:nvSpPr>
          <p:cNvPr id="33" name="Title 1">
            <a:extLst>
              <a:ext uri="{FF2B5EF4-FFF2-40B4-BE49-F238E27FC236}">
                <a16:creationId xmlns:a16="http://schemas.microsoft.com/office/drawing/2014/main" id="{2E9753B4-4A66-43F8-B870-5C4DC87B1E68}"/>
              </a:ext>
            </a:extLst>
          </p:cNvPr>
          <p:cNvSpPr txBox="1">
            <a:spLocks/>
          </p:cNvSpPr>
          <p:nvPr/>
        </p:nvSpPr>
        <p:spPr>
          <a:xfrm>
            <a:off x="1808237" y="376238"/>
            <a:ext cx="5527526" cy="853977"/>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3200" dirty="0"/>
              <a:t>Teacher, Psychologist, Author, Therapeutic supervisor</a:t>
            </a:r>
          </a:p>
        </p:txBody>
      </p:sp>
      <p:pic>
        <p:nvPicPr>
          <p:cNvPr id="38"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220" y="1445755"/>
            <a:ext cx="8208378" cy="4207651"/>
          </a:xfrm>
        </p:spPr>
      </p:pic>
      <p:sp>
        <p:nvSpPr>
          <p:cNvPr id="39" name="Title 1">
            <a:extLst>
              <a:ext uri="{FF2B5EF4-FFF2-40B4-BE49-F238E27FC236}">
                <a16:creationId xmlns:a16="http://schemas.microsoft.com/office/drawing/2014/main" id="{2E9753B4-4A66-43F8-B870-5C4DC87B1E68}"/>
              </a:ext>
            </a:extLst>
          </p:cNvPr>
          <p:cNvSpPr txBox="1">
            <a:spLocks/>
          </p:cNvSpPr>
          <p:nvPr/>
        </p:nvSpPr>
        <p:spPr>
          <a:xfrm>
            <a:off x="542331" y="5867302"/>
            <a:ext cx="8052198" cy="43406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200" b="1"/>
              <a:t>nurtureuk</a:t>
            </a:r>
            <a:r>
              <a:rPr lang="en-US" sz="2200" b="1" dirty="0"/>
              <a:t>.org/our-services/publications</a:t>
            </a:r>
            <a:endParaRPr lang="en-GB" sz="2200" b="1" dirty="0"/>
          </a:p>
        </p:txBody>
      </p:sp>
    </p:spTree>
    <p:extLst>
      <p:ext uri="{BB962C8B-B14F-4D97-AF65-F5344CB8AC3E}">
        <p14:creationId xmlns:p14="http://schemas.microsoft.com/office/powerpoint/2010/main" val="32661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See the source image">
            <a:extLst>
              <a:ext uri="{FF2B5EF4-FFF2-40B4-BE49-F238E27FC236}">
                <a16:creationId xmlns:a16="http://schemas.microsoft.com/office/drawing/2014/main" id="{345FAA1C-8CF8-4D40-AA0B-59788ECC9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9" r="21032"/>
          <a:stretch/>
        </p:blipFill>
        <p:spPr bwMode="auto">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3" name="Arc 19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3D260-A98A-45CA-BEF6-9A7187304594}"/>
              </a:ext>
            </a:extLst>
          </p:cNvPr>
          <p:cNvSpPr>
            <a:spLocks noGrp="1"/>
          </p:cNvSpPr>
          <p:nvPr>
            <p:ph type="title"/>
          </p:nvPr>
        </p:nvSpPr>
        <p:spPr>
          <a:xfrm>
            <a:off x="4370286" y="407987"/>
            <a:ext cx="4291113" cy="1325563"/>
          </a:xfrm>
        </p:spPr>
        <p:txBody>
          <a:bodyPr>
            <a:normAutofit/>
          </a:bodyPr>
          <a:lstStyle/>
          <a:p>
            <a:r>
              <a:rPr lang="en-GB" b="1" dirty="0"/>
              <a:t>Try the 5-4-3-2-1 method</a:t>
            </a:r>
            <a:endParaRPr lang="en-GB" dirty="0"/>
          </a:p>
        </p:txBody>
      </p:sp>
      <p:sp>
        <p:nvSpPr>
          <p:cNvPr id="3" name="Content Placeholder 2">
            <a:extLst>
              <a:ext uri="{FF2B5EF4-FFF2-40B4-BE49-F238E27FC236}">
                <a16:creationId xmlns:a16="http://schemas.microsoft.com/office/drawing/2014/main" id="{FDC25CE7-017F-41F3-8EB3-E2C28F8C527F}"/>
              </a:ext>
            </a:extLst>
          </p:cNvPr>
          <p:cNvSpPr>
            <a:spLocks noGrp="1"/>
          </p:cNvSpPr>
          <p:nvPr>
            <p:ph idx="1"/>
          </p:nvPr>
        </p:nvSpPr>
        <p:spPr>
          <a:xfrm>
            <a:off x="4370286" y="1868487"/>
            <a:ext cx="4291113" cy="4351338"/>
          </a:xfrm>
        </p:spPr>
        <p:txBody>
          <a:bodyPr>
            <a:normAutofit/>
          </a:bodyPr>
          <a:lstStyle/>
          <a:p>
            <a:r>
              <a:rPr lang="en-GB" dirty="0"/>
              <a:t>Working backward from 5, use your senses to list things you notice around you. For example, you might start by listing five things you hear, then four things you see, then three things you can touch from where you’re sitting, two things you can smell, and one thing you can taste. Try to notice the little things you might not always pay attention to, such as the colour of the flecks in the carpet or the hum of your computer. </a:t>
            </a:r>
          </a:p>
          <a:p>
            <a:endParaRPr lang="en-GB" dirty="0"/>
          </a:p>
        </p:txBody>
      </p:sp>
      <p:sp>
        <p:nvSpPr>
          <p:cNvPr id="4" name="Slide Number Placeholder 3">
            <a:extLst>
              <a:ext uri="{FF2B5EF4-FFF2-40B4-BE49-F238E27FC236}">
                <a16:creationId xmlns:a16="http://schemas.microsoft.com/office/drawing/2014/main" id="{D7D9F58B-7C5B-43A4-AAD5-4BEB86F057E5}"/>
              </a:ext>
            </a:extLst>
          </p:cNvPr>
          <p:cNvSpPr>
            <a:spLocks noGrp="1"/>
          </p:cNvSpPr>
          <p:nvPr>
            <p:ph type="sldNum" sz="quarter" idx="12"/>
          </p:nvPr>
        </p:nvSpPr>
        <p:spPr>
          <a:xfrm>
            <a:off x="7535536" y="6356350"/>
            <a:ext cx="979813" cy="365125"/>
          </a:xfrm>
        </p:spPr>
        <p:txBody>
          <a:bodyPr>
            <a:normAutofit/>
          </a:bodyPr>
          <a:lstStyle/>
          <a:p>
            <a:pPr>
              <a:spcAft>
                <a:spcPts val="600"/>
              </a:spcAft>
            </a:pPr>
            <a:fld id="{103A4344-291F-4A31-8AD8-A5911D5245CC}" type="slidenum">
              <a:rPr lang="en-GB" smtClean="0"/>
              <a:pPr>
                <a:spcAft>
                  <a:spcPts val="600"/>
                </a:spcAft>
              </a:pPr>
              <a:t>20</a:t>
            </a:fld>
            <a:endParaRPr lang="en-GB"/>
          </a:p>
        </p:txBody>
      </p:sp>
    </p:spTree>
    <p:extLst>
      <p:ext uri="{BB962C8B-B14F-4D97-AF65-F5344CB8AC3E}">
        <p14:creationId xmlns:p14="http://schemas.microsoft.com/office/powerpoint/2010/main" val="287198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6235-7DF8-4DC4-B500-4759F3EF8DCF}"/>
              </a:ext>
            </a:extLst>
          </p:cNvPr>
          <p:cNvSpPr>
            <a:spLocks noGrp="1"/>
          </p:cNvSpPr>
          <p:nvPr>
            <p:ph type="title"/>
          </p:nvPr>
        </p:nvSpPr>
        <p:spPr>
          <a:xfrm>
            <a:off x="3724072" y="629268"/>
            <a:ext cx="4939868" cy="1286160"/>
          </a:xfrm>
        </p:spPr>
        <p:txBody>
          <a:bodyPr anchor="b">
            <a:normAutofit/>
          </a:bodyPr>
          <a:lstStyle/>
          <a:p>
            <a:r>
              <a:rPr lang="en-GB" sz="2800" b="1"/>
              <a:t>Imagine yourself leaving the painful feelings behind</a:t>
            </a:r>
            <a:br>
              <a:rPr lang="en-GB" sz="2800"/>
            </a:br>
            <a:endParaRPr lang="en-GB" sz="2800"/>
          </a:p>
        </p:txBody>
      </p:sp>
      <p:sp>
        <p:nvSpPr>
          <p:cNvPr id="3" name="Content Placeholder 2">
            <a:extLst>
              <a:ext uri="{FF2B5EF4-FFF2-40B4-BE49-F238E27FC236}">
                <a16:creationId xmlns:a16="http://schemas.microsoft.com/office/drawing/2014/main" id="{9EC3B030-D982-4C78-ADF9-0B60E246E717}"/>
              </a:ext>
            </a:extLst>
          </p:cNvPr>
          <p:cNvSpPr>
            <a:spLocks noGrp="1"/>
          </p:cNvSpPr>
          <p:nvPr>
            <p:ph idx="1"/>
          </p:nvPr>
        </p:nvSpPr>
        <p:spPr>
          <a:xfrm>
            <a:off x="3724073" y="2438400"/>
            <a:ext cx="4939867" cy="3785419"/>
          </a:xfrm>
        </p:spPr>
        <p:txBody>
          <a:bodyPr>
            <a:normAutofit lnSpcReduction="10000"/>
          </a:bodyPr>
          <a:lstStyle/>
          <a:p>
            <a:r>
              <a:rPr lang="en-GB" sz="2400" dirty="0"/>
              <a:t>Picture yourself:</a:t>
            </a:r>
          </a:p>
          <a:p>
            <a:pPr lvl="0"/>
            <a:r>
              <a:rPr lang="en-GB" sz="2400" dirty="0"/>
              <a:t>gathering the emotions, scrunching them up, and putting them into a box</a:t>
            </a:r>
          </a:p>
          <a:p>
            <a:pPr lvl="0"/>
            <a:r>
              <a:rPr lang="en-GB" sz="2400" dirty="0"/>
              <a:t>walking, swimming, biking, or jogging away from painful feelings </a:t>
            </a:r>
          </a:p>
          <a:p>
            <a:pPr lvl="0"/>
            <a:r>
              <a:rPr lang="en-GB" sz="2400" dirty="0"/>
              <a:t>imagining your thoughts as a song or TV programme you dislike, changing the channel or turning down the volume — they’re still there, but you don’t have to listen to them.</a:t>
            </a:r>
          </a:p>
          <a:p>
            <a:endParaRPr lang="en-GB" sz="1700" dirty="0"/>
          </a:p>
        </p:txBody>
      </p:sp>
      <p:pic>
        <p:nvPicPr>
          <p:cNvPr id="14338" name="Picture 2" descr="Image result for photo of child using visulaisation">
            <a:extLst>
              <a:ext uri="{FF2B5EF4-FFF2-40B4-BE49-F238E27FC236}">
                <a16:creationId xmlns:a16="http://schemas.microsoft.com/office/drawing/2014/main" id="{0BE526EE-49FB-41DE-9171-2902C3FD7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8" r="16654"/>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9ED6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8050789-138D-4A5A-9301-3287E60F5918}"/>
              </a:ext>
            </a:extLst>
          </p:cNvPr>
          <p:cNvSpPr>
            <a:spLocks noGrp="1"/>
          </p:cNvSpPr>
          <p:nvPr>
            <p:ph type="sldNum" sz="quarter" idx="12"/>
          </p:nvPr>
        </p:nvSpPr>
        <p:spPr>
          <a:xfrm>
            <a:off x="7625281" y="6356350"/>
            <a:ext cx="890069" cy="365125"/>
          </a:xfrm>
        </p:spPr>
        <p:txBody>
          <a:bodyPr>
            <a:normAutofit/>
          </a:bodyPr>
          <a:lstStyle/>
          <a:p>
            <a:pPr>
              <a:spcAft>
                <a:spcPts val="600"/>
              </a:spcAft>
            </a:pPr>
            <a:fld id="{103A4344-291F-4A31-8AD8-A5911D5245CC}" type="slidenum">
              <a:rPr lang="en-GB" smtClean="0"/>
              <a:pPr>
                <a:spcAft>
                  <a:spcPts val="600"/>
                </a:spcAft>
              </a:pPr>
              <a:t>21</a:t>
            </a:fld>
            <a:endParaRPr lang="en-GB"/>
          </a:p>
        </p:txBody>
      </p:sp>
    </p:spTree>
    <p:extLst>
      <p:ext uri="{BB962C8B-B14F-4D97-AF65-F5344CB8AC3E}">
        <p14:creationId xmlns:p14="http://schemas.microsoft.com/office/powerpoint/2010/main" val="147888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9"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362" name="Picture 2" descr="See the source image">
            <a:extLst>
              <a:ext uri="{FF2B5EF4-FFF2-40B4-BE49-F238E27FC236}">
                <a16:creationId xmlns:a16="http://schemas.microsoft.com/office/drawing/2014/main" id="{6782FEAE-FAD3-4A80-B06F-0AF5A2F40E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68" r="54652" b="-1"/>
          <a:stretch/>
        </p:blipFill>
        <p:spPr bwMode="auto">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5370"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09AEAA-0630-47E7-AAF3-B3B1DEF916CA}"/>
              </a:ext>
            </a:extLst>
          </p:cNvPr>
          <p:cNvSpPr>
            <a:spLocks noGrp="1"/>
          </p:cNvSpPr>
          <p:nvPr>
            <p:ph type="title"/>
          </p:nvPr>
        </p:nvSpPr>
        <p:spPr>
          <a:xfrm>
            <a:off x="4370286" y="407987"/>
            <a:ext cx="4291113" cy="1325563"/>
          </a:xfrm>
        </p:spPr>
        <p:txBody>
          <a:bodyPr>
            <a:noAutofit/>
          </a:bodyPr>
          <a:lstStyle/>
          <a:p>
            <a:r>
              <a:rPr lang="en-GB" sz="3200" b="1" dirty="0"/>
              <a:t>Part 2 Get moving mentally and physically for well being</a:t>
            </a:r>
            <a:br>
              <a:rPr lang="en-GB" sz="3200" b="1" dirty="0"/>
            </a:br>
            <a:endParaRPr lang="en-GB" sz="3200" b="1" dirty="0"/>
          </a:p>
        </p:txBody>
      </p:sp>
      <p:sp>
        <p:nvSpPr>
          <p:cNvPr id="3" name="Content Placeholder 2">
            <a:extLst>
              <a:ext uri="{FF2B5EF4-FFF2-40B4-BE49-F238E27FC236}">
                <a16:creationId xmlns:a16="http://schemas.microsoft.com/office/drawing/2014/main" id="{1EE562DF-F78C-4604-9512-D077CD57A683}"/>
              </a:ext>
            </a:extLst>
          </p:cNvPr>
          <p:cNvSpPr>
            <a:spLocks noGrp="1"/>
          </p:cNvSpPr>
          <p:nvPr>
            <p:ph idx="1"/>
          </p:nvPr>
        </p:nvSpPr>
        <p:spPr>
          <a:xfrm>
            <a:off x="4370286" y="1868487"/>
            <a:ext cx="4291113" cy="4351338"/>
          </a:xfrm>
        </p:spPr>
        <p:txBody>
          <a:bodyPr>
            <a:normAutofit fontScale="92500"/>
          </a:bodyPr>
          <a:lstStyle/>
          <a:p>
            <a:r>
              <a:rPr lang="en-GB" sz="3200" dirty="0"/>
              <a:t>The mental agility in analysing and challenging our negative thinking patterns and the need to be agile physically in order to produce those feel good chemicals in the brain are the focus of the next section of the book.</a:t>
            </a:r>
          </a:p>
          <a:p>
            <a:endParaRPr lang="en-GB" dirty="0"/>
          </a:p>
        </p:txBody>
      </p:sp>
      <p:sp>
        <p:nvSpPr>
          <p:cNvPr id="4" name="Slide Number Placeholder 3">
            <a:extLst>
              <a:ext uri="{FF2B5EF4-FFF2-40B4-BE49-F238E27FC236}">
                <a16:creationId xmlns:a16="http://schemas.microsoft.com/office/drawing/2014/main" id="{D9B39E63-6A90-483A-9532-14C51701979B}"/>
              </a:ext>
            </a:extLst>
          </p:cNvPr>
          <p:cNvSpPr>
            <a:spLocks noGrp="1"/>
          </p:cNvSpPr>
          <p:nvPr>
            <p:ph type="sldNum" sz="quarter" idx="12"/>
          </p:nvPr>
        </p:nvSpPr>
        <p:spPr>
          <a:xfrm>
            <a:off x="7535536" y="6356350"/>
            <a:ext cx="979813" cy="365125"/>
          </a:xfrm>
        </p:spPr>
        <p:txBody>
          <a:bodyPr>
            <a:normAutofit/>
          </a:bodyPr>
          <a:lstStyle/>
          <a:p>
            <a:pPr>
              <a:spcAft>
                <a:spcPts val="600"/>
              </a:spcAft>
            </a:pPr>
            <a:fld id="{103A4344-291F-4A31-8AD8-A5911D5245CC}" type="slidenum">
              <a:rPr lang="en-GB" smtClean="0"/>
              <a:pPr>
                <a:spcAft>
                  <a:spcPts val="600"/>
                </a:spcAft>
              </a:pPr>
              <a:t>22</a:t>
            </a:fld>
            <a:endParaRPr lang="en-GB"/>
          </a:p>
        </p:txBody>
      </p:sp>
    </p:spTree>
    <p:extLst>
      <p:ext uri="{BB962C8B-B14F-4D97-AF65-F5344CB8AC3E}">
        <p14:creationId xmlns:p14="http://schemas.microsoft.com/office/powerpoint/2010/main" val="229467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descr="Image result for photo of thinking errors">
            <a:extLst>
              <a:ext uri="{FF2B5EF4-FFF2-40B4-BE49-F238E27FC236}">
                <a16:creationId xmlns:a16="http://schemas.microsoft.com/office/drawing/2014/main" id="{BB04B856-3055-4587-8BAF-122216492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45" r="29050"/>
          <a:stretch/>
        </p:blipFill>
        <p:spPr bwMode="auto">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F01E02-F5B8-403A-AFDF-CFFD41D7969B}"/>
              </a:ext>
            </a:extLst>
          </p:cNvPr>
          <p:cNvSpPr>
            <a:spLocks noGrp="1"/>
          </p:cNvSpPr>
          <p:nvPr>
            <p:ph type="title"/>
          </p:nvPr>
        </p:nvSpPr>
        <p:spPr>
          <a:xfrm>
            <a:off x="4370286" y="444272"/>
            <a:ext cx="4291113" cy="1325563"/>
          </a:xfrm>
        </p:spPr>
        <p:txBody>
          <a:bodyPr>
            <a:normAutofit/>
          </a:bodyPr>
          <a:lstStyle/>
          <a:p>
            <a:r>
              <a:rPr lang="en-GB" dirty="0"/>
              <a:t>CBT – RECOGNISING THINKING ERRORS!</a:t>
            </a:r>
          </a:p>
        </p:txBody>
      </p:sp>
      <p:sp>
        <p:nvSpPr>
          <p:cNvPr id="3" name="Content Placeholder 2">
            <a:extLst>
              <a:ext uri="{FF2B5EF4-FFF2-40B4-BE49-F238E27FC236}">
                <a16:creationId xmlns:a16="http://schemas.microsoft.com/office/drawing/2014/main" id="{33D38853-17FD-45BE-80A0-F5751CC6B221}"/>
              </a:ext>
            </a:extLst>
          </p:cNvPr>
          <p:cNvSpPr>
            <a:spLocks noGrp="1"/>
          </p:cNvSpPr>
          <p:nvPr>
            <p:ph idx="1"/>
          </p:nvPr>
        </p:nvSpPr>
        <p:spPr>
          <a:xfrm>
            <a:off x="4370286" y="1904772"/>
            <a:ext cx="4291113" cy="4351338"/>
          </a:xfrm>
        </p:spPr>
        <p:txBody>
          <a:bodyPr>
            <a:normAutofit/>
          </a:bodyPr>
          <a:lstStyle/>
          <a:p>
            <a:pPr lvl="0"/>
            <a:r>
              <a:rPr lang="en-GB" sz="1600" b="1"/>
              <a:t>Doing ourselves down</a:t>
            </a:r>
            <a:r>
              <a:rPr lang="en-GB" sz="1600"/>
              <a:t> – only focusing on the negatives and seeing bad things about ourselves.</a:t>
            </a:r>
          </a:p>
          <a:p>
            <a:pPr lvl="0"/>
            <a:r>
              <a:rPr lang="en-GB" sz="1600" b="1"/>
              <a:t>Blowing things up or catastrophising </a:t>
            </a:r>
            <a:r>
              <a:rPr lang="en-GB" sz="1600"/>
              <a:t>– making things worse than they really are.</a:t>
            </a:r>
          </a:p>
          <a:p>
            <a:pPr lvl="0"/>
            <a:r>
              <a:rPr lang="en-GB" sz="1600" b="1"/>
              <a:t>Predicting failure</a:t>
            </a:r>
            <a:r>
              <a:rPr lang="en-GB" sz="1600"/>
              <a:t> – setting your mind ready to predict failure whatever the situation.</a:t>
            </a:r>
          </a:p>
          <a:p>
            <a:pPr lvl="0"/>
            <a:r>
              <a:rPr lang="en-GB" sz="1600" b="1"/>
              <a:t>Over emotional thoughts </a:t>
            </a:r>
            <a:r>
              <a:rPr lang="en-GB" sz="1600"/>
              <a:t>– this is when your emotions become extremely powerful and stop you thinking clearly.</a:t>
            </a:r>
          </a:p>
          <a:p>
            <a:pPr lvl="0"/>
            <a:r>
              <a:rPr lang="en-GB" sz="1600" b="1"/>
              <a:t>Setting yourself up </a:t>
            </a:r>
            <a:r>
              <a:rPr lang="en-GB" sz="1600"/>
              <a:t>– setting yourself targets that are too high so that you know that you will fail.</a:t>
            </a:r>
          </a:p>
          <a:p>
            <a:pPr lvl="0"/>
            <a:r>
              <a:rPr lang="en-GB" sz="1600" b="1"/>
              <a:t>Blaming yourself</a:t>
            </a:r>
            <a:r>
              <a:rPr lang="en-GB" sz="1600"/>
              <a:t> – thinking that everything that goes wrong is your own fault.</a:t>
            </a:r>
          </a:p>
          <a:p>
            <a:endParaRPr lang="en-GB" sz="1600"/>
          </a:p>
        </p:txBody>
      </p:sp>
      <p:sp>
        <p:nvSpPr>
          <p:cNvPr id="4" name="Slide Number Placeholder 3">
            <a:extLst>
              <a:ext uri="{FF2B5EF4-FFF2-40B4-BE49-F238E27FC236}">
                <a16:creationId xmlns:a16="http://schemas.microsoft.com/office/drawing/2014/main" id="{96734322-9C02-4EF6-866B-CC5B85435F63}"/>
              </a:ext>
            </a:extLst>
          </p:cNvPr>
          <p:cNvSpPr>
            <a:spLocks noGrp="1"/>
          </p:cNvSpPr>
          <p:nvPr>
            <p:ph type="sldNum" sz="quarter" idx="12"/>
          </p:nvPr>
        </p:nvSpPr>
        <p:spPr>
          <a:xfrm>
            <a:off x="7678756" y="6356350"/>
            <a:ext cx="836594" cy="365125"/>
          </a:xfrm>
        </p:spPr>
        <p:txBody>
          <a:bodyPr>
            <a:normAutofit/>
          </a:bodyPr>
          <a:lstStyle/>
          <a:p>
            <a:pPr>
              <a:spcAft>
                <a:spcPts val="600"/>
              </a:spcAft>
            </a:pPr>
            <a:fld id="{103A4344-291F-4A31-8AD8-A5911D5245CC}" type="slidenum">
              <a:rPr lang="en-GB" smtClean="0"/>
              <a:pPr>
                <a:spcAft>
                  <a:spcPts val="600"/>
                </a:spcAft>
              </a:pPr>
              <a:t>23</a:t>
            </a:fld>
            <a:endParaRPr lang="en-GB"/>
          </a:p>
        </p:txBody>
      </p:sp>
    </p:spTree>
    <p:extLst>
      <p:ext uri="{BB962C8B-B14F-4D97-AF65-F5344CB8AC3E}">
        <p14:creationId xmlns:p14="http://schemas.microsoft.com/office/powerpoint/2010/main" val="321807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mage result for picture of children playing outside">
            <a:extLst>
              <a:ext uri="{FF2B5EF4-FFF2-40B4-BE49-F238E27FC236}">
                <a16:creationId xmlns:a16="http://schemas.microsoft.com/office/drawing/2014/main" id="{91B7CA94-C869-4216-9785-E7BE17FCB8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7" r="37755" b="-3"/>
          <a:stretch/>
        </p:blipFill>
        <p:spPr bwMode="auto">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747EBC-88D4-4928-B698-0ECE2D811777}"/>
              </a:ext>
            </a:extLst>
          </p:cNvPr>
          <p:cNvSpPr>
            <a:spLocks noGrp="1"/>
          </p:cNvSpPr>
          <p:nvPr>
            <p:ph type="title"/>
          </p:nvPr>
        </p:nvSpPr>
        <p:spPr>
          <a:xfrm>
            <a:off x="4370286" y="444272"/>
            <a:ext cx="4291113" cy="1325563"/>
          </a:xfrm>
        </p:spPr>
        <p:txBody>
          <a:bodyPr>
            <a:normAutofit/>
          </a:bodyPr>
          <a:lstStyle/>
          <a:p>
            <a:r>
              <a:rPr lang="en-GB"/>
              <a:t>Physical fitness and being in Nature</a:t>
            </a:r>
          </a:p>
        </p:txBody>
      </p:sp>
      <p:sp>
        <p:nvSpPr>
          <p:cNvPr id="3" name="Content Placeholder 2">
            <a:extLst>
              <a:ext uri="{FF2B5EF4-FFF2-40B4-BE49-F238E27FC236}">
                <a16:creationId xmlns:a16="http://schemas.microsoft.com/office/drawing/2014/main" id="{901F779B-5A16-4D8A-8FD1-067671BDAFA6}"/>
              </a:ext>
            </a:extLst>
          </p:cNvPr>
          <p:cNvSpPr>
            <a:spLocks noGrp="1"/>
          </p:cNvSpPr>
          <p:nvPr>
            <p:ph idx="1"/>
          </p:nvPr>
        </p:nvSpPr>
        <p:spPr>
          <a:xfrm>
            <a:off x="4370286" y="1904772"/>
            <a:ext cx="4291113" cy="4351338"/>
          </a:xfrm>
        </p:spPr>
        <p:txBody>
          <a:bodyPr>
            <a:normAutofit/>
          </a:bodyPr>
          <a:lstStyle/>
          <a:p>
            <a:pPr marL="0" indent="0">
              <a:buNone/>
            </a:pPr>
            <a:r>
              <a:rPr lang="en-GB" sz="1800" b="1" cap="all" dirty="0"/>
              <a:t>1. It gives children a break from busy schedules</a:t>
            </a:r>
            <a:endParaRPr lang="en-GB" sz="1800" b="1" dirty="0"/>
          </a:p>
          <a:p>
            <a:pPr marL="0" indent="0">
              <a:buNone/>
            </a:pPr>
            <a:r>
              <a:rPr lang="en-GB" sz="1800" b="1" cap="all" dirty="0"/>
              <a:t>2. physical activity lowers anxiety</a:t>
            </a:r>
            <a:endParaRPr lang="en-GB" sz="1800" b="1" dirty="0"/>
          </a:p>
          <a:p>
            <a:pPr marL="0" indent="0">
              <a:buNone/>
            </a:pPr>
            <a:r>
              <a:rPr lang="en-GB" sz="1800" b="1" cap="all" dirty="0"/>
              <a:t>3. It has a positive impact on mental health</a:t>
            </a:r>
            <a:endParaRPr lang="en-GB" sz="1800" b="1" dirty="0"/>
          </a:p>
          <a:p>
            <a:pPr marL="0" indent="0">
              <a:buNone/>
            </a:pPr>
            <a:r>
              <a:rPr lang="en-GB" sz="1800" b="1" cap="all" dirty="0"/>
              <a:t>4. It helps children  top up on vitamin D </a:t>
            </a:r>
            <a:r>
              <a:rPr lang="en-GB" sz="1800" b="1" dirty="0"/>
              <a:t>which releases serotonin (which helps regulate emotion and mood and is linked to happiness) in the brain </a:t>
            </a:r>
            <a:endParaRPr lang="en-GB" sz="1800" dirty="0"/>
          </a:p>
          <a:p>
            <a:pPr marL="0" indent="0">
              <a:buNone/>
            </a:pPr>
            <a:r>
              <a:rPr lang="en-GB" sz="1800" b="1" cap="all" dirty="0"/>
              <a:t>5. The outdoors relieves stress and anxiety as t</a:t>
            </a:r>
            <a:r>
              <a:rPr lang="en-GB" sz="1800" b="1" dirty="0"/>
              <a:t>ime spent playing outdoors is thought to help relieve stress and anxiety for children</a:t>
            </a:r>
            <a:r>
              <a:rPr lang="en-GB" sz="1800" dirty="0"/>
              <a:t> </a:t>
            </a:r>
            <a:r>
              <a:rPr lang="en-GB" sz="1800" b="1" dirty="0"/>
              <a:t>by reducing levels of the hormone cortisol in the brain.</a:t>
            </a:r>
          </a:p>
          <a:p>
            <a:endParaRPr lang="en-GB" sz="1800"/>
          </a:p>
        </p:txBody>
      </p:sp>
      <p:sp>
        <p:nvSpPr>
          <p:cNvPr id="4" name="Slide Number Placeholder 3">
            <a:extLst>
              <a:ext uri="{FF2B5EF4-FFF2-40B4-BE49-F238E27FC236}">
                <a16:creationId xmlns:a16="http://schemas.microsoft.com/office/drawing/2014/main" id="{DB4ED327-BE22-4D46-85BB-C2E20FDA00B6}"/>
              </a:ext>
            </a:extLst>
          </p:cNvPr>
          <p:cNvSpPr>
            <a:spLocks noGrp="1"/>
          </p:cNvSpPr>
          <p:nvPr>
            <p:ph type="sldNum" sz="quarter" idx="12"/>
          </p:nvPr>
        </p:nvSpPr>
        <p:spPr>
          <a:xfrm>
            <a:off x="7678756" y="6356350"/>
            <a:ext cx="836594" cy="365125"/>
          </a:xfrm>
        </p:spPr>
        <p:txBody>
          <a:bodyPr>
            <a:normAutofit/>
          </a:bodyPr>
          <a:lstStyle/>
          <a:p>
            <a:pPr>
              <a:spcAft>
                <a:spcPts val="600"/>
              </a:spcAft>
            </a:pPr>
            <a:fld id="{103A4344-291F-4A31-8AD8-A5911D5245CC}" type="slidenum">
              <a:rPr lang="en-GB" smtClean="0"/>
              <a:pPr>
                <a:spcAft>
                  <a:spcPts val="600"/>
                </a:spcAft>
              </a:pPr>
              <a:t>24</a:t>
            </a:fld>
            <a:endParaRPr lang="en-GB"/>
          </a:p>
        </p:txBody>
      </p:sp>
    </p:spTree>
    <p:extLst>
      <p:ext uri="{BB962C8B-B14F-4D97-AF65-F5344CB8AC3E}">
        <p14:creationId xmlns:p14="http://schemas.microsoft.com/office/powerpoint/2010/main" val="93577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410" name="Picture 2" descr="Image result for photo of worry time">
            <a:extLst>
              <a:ext uri="{FF2B5EF4-FFF2-40B4-BE49-F238E27FC236}">
                <a16:creationId xmlns:a16="http://schemas.microsoft.com/office/drawing/2014/main" id="{ED3B6837-920D-47F7-B836-7F8865E0EF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28" r="10424" b="2"/>
          <a:stretch/>
        </p:blipFill>
        <p:spPr bwMode="auto">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52994E-8AE6-4E39-B4AE-784A6B459DE7}"/>
              </a:ext>
            </a:extLst>
          </p:cNvPr>
          <p:cNvSpPr>
            <a:spLocks noGrp="1"/>
          </p:cNvSpPr>
          <p:nvPr>
            <p:ph type="title"/>
          </p:nvPr>
        </p:nvSpPr>
        <p:spPr>
          <a:xfrm>
            <a:off x="4370286" y="407987"/>
            <a:ext cx="4291113" cy="1325563"/>
          </a:xfrm>
        </p:spPr>
        <p:txBody>
          <a:bodyPr>
            <a:normAutofit/>
          </a:bodyPr>
          <a:lstStyle/>
          <a:p>
            <a:r>
              <a:rPr lang="en-GB" b="1" dirty="0"/>
              <a:t>Worry time</a:t>
            </a:r>
          </a:p>
        </p:txBody>
      </p:sp>
      <p:sp>
        <p:nvSpPr>
          <p:cNvPr id="3" name="Content Placeholder 2">
            <a:extLst>
              <a:ext uri="{FF2B5EF4-FFF2-40B4-BE49-F238E27FC236}">
                <a16:creationId xmlns:a16="http://schemas.microsoft.com/office/drawing/2014/main" id="{E9B8961F-3A97-40FB-84A6-566AF4BC5260}"/>
              </a:ext>
            </a:extLst>
          </p:cNvPr>
          <p:cNvSpPr>
            <a:spLocks noGrp="1"/>
          </p:cNvSpPr>
          <p:nvPr>
            <p:ph idx="1"/>
          </p:nvPr>
        </p:nvSpPr>
        <p:spPr>
          <a:xfrm>
            <a:off x="4370286" y="1868487"/>
            <a:ext cx="4291113" cy="4351338"/>
          </a:xfrm>
        </p:spPr>
        <p:txBody>
          <a:bodyPr>
            <a:normAutofit/>
          </a:bodyPr>
          <a:lstStyle/>
          <a:p>
            <a:r>
              <a:rPr lang="en-GB" dirty="0"/>
              <a:t>Think about your day and find a time in it when it would be okay to worry – no more than five or ten minutes is needed. This is your special ‘worry time’. When you find yourself worrying at a time when you have other things to do (like at bedtime, or while you are trying to concentrate on something else), tell yourself to stop and put off the worries for later, during your worry time. </a:t>
            </a:r>
          </a:p>
          <a:p>
            <a:endParaRPr lang="en-GB" dirty="0"/>
          </a:p>
        </p:txBody>
      </p:sp>
      <p:sp>
        <p:nvSpPr>
          <p:cNvPr id="4" name="Slide Number Placeholder 3">
            <a:extLst>
              <a:ext uri="{FF2B5EF4-FFF2-40B4-BE49-F238E27FC236}">
                <a16:creationId xmlns:a16="http://schemas.microsoft.com/office/drawing/2014/main" id="{8C4C63B9-2DA6-46C5-9154-2A3C86D9DEAC}"/>
              </a:ext>
            </a:extLst>
          </p:cNvPr>
          <p:cNvSpPr>
            <a:spLocks noGrp="1"/>
          </p:cNvSpPr>
          <p:nvPr>
            <p:ph type="sldNum" sz="quarter" idx="12"/>
          </p:nvPr>
        </p:nvSpPr>
        <p:spPr>
          <a:xfrm>
            <a:off x="7535536" y="6356350"/>
            <a:ext cx="979813" cy="365125"/>
          </a:xfrm>
        </p:spPr>
        <p:txBody>
          <a:bodyPr>
            <a:normAutofit/>
          </a:bodyPr>
          <a:lstStyle/>
          <a:p>
            <a:pPr>
              <a:spcAft>
                <a:spcPts val="600"/>
              </a:spcAft>
            </a:pPr>
            <a:fld id="{103A4344-291F-4A31-8AD8-A5911D5245CC}" type="slidenum">
              <a:rPr lang="en-GB" smtClean="0"/>
              <a:pPr>
                <a:spcAft>
                  <a:spcPts val="600"/>
                </a:spcAft>
              </a:pPr>
              <a:t>25</a:t>
            </a:fld>
            <a:endParaRPr lang="en-GB"/>
          </a:p>
        </p:txBody>
      </p:sp>
    </p:spTree>
    <p:extLst>
      <p:ext uri="{BB962C8B-B14F-4D97-AF65-F5344CB8AC3E}">
        <p14:creationId xmlns:p14="http://schemas.microsoft.com/office/powerpoint/2010/main" val="421572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234737A-526A-4E04-853B-8BC988E13C6F}"/>
              </a:ext>
            </a:extLst>
          </p:cNvPr>
          <p:cNvSpPr>
            <a:spLocks noGrp="1"/>
          </p:cNvSpPr>
          <p:nvPr>
            <p:ph type="title"/>
          </p:nvPr>
        </p:nvSpPr>
        <p:spPr>
          <a:xfrm>
            <a:off x="628650" y="365125"/>
            <a:ext cx="4040626" cy="1325563"/>
          </a:xfrm>
        </p:spPr>
        <p:txBody>
          <a:bodyPr>
            <a:normAutofit/>
          </a:bodyPr>
          <a:lstStyle/>
          <a:p>
            <a:r>
              <a:rPr lang="en-GB" dirty="0"/>
              <a:t>Facing my fears using the Anxiety Ladder</a:t>
            </a:r>
          </a:p>
        </p:txBody>
      </p:sp>
      <p:sp>
        <p:nvSpPr>
          <p:cNvPr id="3" name="Content Placeholder 2">
            <a:extLst>
              <a:ext uri="{FF2B5EF4-FFF2-40B4-BE49-F238E27FC236}">
                <a16:creationId xmlns:a16="http://schemas.microsoft.com/office/drawing/2014/main" id="{36D894E8-CF76-4278-AE85-56FBA34557B5}"/>
              </a:ext>
            </a:extLst>
          </p:cNvPr>
          <p:cNvSpPr>
            <a:spLocks noGrp="1"/>
          </p:cNvSpPr>
          <p:nvPr>
            <p:ph idx="1"/>
          </p:nvPr>
        </p:nvSpPr>
        <p:spPr>
          <a:xfrm>
            <a:off x="628650" y="1825625"/>
            <a:ext cx="4040626" cy="4351338"/>
          </a:xfrm>
        </p:spPr>
        <p:txBody>
          <a:bodyPr>
            <a:normAutofit/>
          </a:bodyPr>
          <a:lstStyle/>
          <a:p>
            <a:r>
              <a:rPr lang="en-US" sz="1500"/>
              <a:t>You can face your fears by using an ‘Anxiety Ladder’. This involves working out as many gentle steps as possible to build up exposure to the feared thing. </a:t>
            </a:r>
            <a:endParaRPr lang="en-GB" sz="1500"/>
          </a:p>
          <a:p>
            <a:r>
              <a:rPr lang="en-US" sz="1500"/>
              <a:t>For example, if you are afraid of dogs, a ladder may begin with hearing about a dog or looking at a picture of one. </a:t>
            </a:r>
            <a:endParaRPr lang="en-GB" sz="1500"/>
          </a:p>
          <a:p>
            <a:r>
              <a:rPr lang="en-US" sz="1500"/>
              <a:t>You can draw a ladder with 10 or more steps and then write down all the gentle, easy steps you think you could take to face and conquer your fear. You can write each step on each rung.  Begin at the easiest step on the ladder and build up very, very slowly, noticing and celebrating every step of the way.  </a:t>
            </a:r>
            <a:endParaRPr lang="en-GB" sz="1500"/>
          </a:p>
          <a:p>
            <a:r>
              <a:rPr lang="en-US" sz="1500"/>
              <a:t>What will happen is that you will build up </a:t>
            </a:r>
            <a:r>
              <a:rPr lang="en-US" sz="1500" b="1"/>
              <a:t>good evidence</a:t>
            </a:r>
            <a:r>
              <a:rPr lang="en-US" sz="1500"/>
              <a:t> over time that it is okay to be with the feared object – that </a:t>
            </a:r>
            <a:r>
              <a:rPr lang="en-US" sz="1500" b="1"/>
              <a:t>fears are not there forever and that we can do something about them. </a:t>
            </a:r>
            <a:endParaRPr lang="en-GB" sz="1500"/>
          </a:p>
          <a:p>
            <a:endParaRPr lang="en-GB" sz="1500"/>
          </a:p>
        </p:txBody>
      </p:sp>
      <p:pic>
        <p:nvPicPr>
          <p:cNvPr id="5" name="Picture 2" descr="Image result for picture of anxiety ladder">
            <a:extLst>
              <a:ext uri="{FF2B5EF4-FFF2-40B4-BE49-F238E27FC236}">
                <a16:creationId xmlns:a16="http://schemas.microsoft.com/office/drawing/2014/main" id="{93AB7E2C-1E35-4D21-B864-05A1F7B91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4" r="12119" b="1"/>
          <a:stretch/>
        </p:blipFill>
        <p:spPr bwMode="auto">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EC6C858-5A1F-4994-82D7-48FE024E0852}"/>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a:solidFill>
                  <a:srgbClr val="FFFFFF"/>
                </a:solidFill>
              </a:rPr>
              <a:pPr>
                <a:spcAft>
                  <a:spcPts val="600"/>
                </a:spcAft>
              </a:pPr>
              <a:t>26</a:t>
            </a:fld>
            <a:endParaRPr lang="en-GB">
              <a:solidFill>
                <a:srgbClr val="FFFFFF"/>
              </a:solidFill>
            </a:endParaRPr>
          </a:p>
        </p:txBody>
      </p:sp>
    </p:spTree>
    <p:extLst>
      <p:ext uri="{BB962C8B-B14F-4D97-AF65-F5344CB8AC3E}">
        <p14:creationId xmlns:p14="http://schemas.microsoft.com/office/powerpoint/2010/main" val="245257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6"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434" name="Picture 2" descr="See the source image">
            <a:extLst>
              <a:ext uri="{FF2B5EF4-FFF2-40B4-BE49-F238E27FC236}">
                <a16:creationId xmlns:a16="http://schemas.microsoft.com/office/drawing/2014/main" id="{6CF1334D-D1B5-4363-B75C-73AA96991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27" r="22485" b="-3"/>
          <a:stretch/>
        </p:blipFill>
        <p:spPr bwMode="auto">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8437"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5C20DA-A7CF-43C4-897C-48A860ED05F3}"/>
              </a:ext>
            </a:extLst>
          </p:cNvPr>
          <p:cNvSpPr>
            <a:spLocks noGrp="1"/>
          </p:cNvSpPr>
          <p:nvPr>
            <p:ph type="title"/>
          </p:nvPr>
        </p:nvSpPr>
        <p:spPr>
          <a:xfrm>
            <a:off x="4370286" y="444272"/>
            <a:ext cx="4291113" cy="1325563"/>
          </a:xfrm>
        </p:spPr>
        <p:txBody>
          <a:bodyPr>
            <a:normAutofit/>
          </a:bodyPr>
          <a:lstStyle/>
          <a:p>
            <a:r>
              <a:rPr lang="en-GB" b="1" dirty="0"/>
              <a:t>ACT!</a:t>
            </a:r>
          </a:p>
        </p:txBody>
      </p:sp>
      <p:sp>
        <p:nvSpPr>
          <p:cNvPr id="3" name="Content Placeholder 2">
            <a:extLst>
              <a:ext uri="{FF2B5EF4-FFF2-40B4-BE49-F238E27FC236}">
                <a16:creationId xmlns:a16="http://schemas.microsoft.com/office/drawing/2014/main" id="{FF45C61C-22A3-43E9-BF24-140995444C26}"/>
              </a:ext>
            </a:extLst>
          </p:cNvPr>
          <p:cNvSpPr>
            <a:spLocks noGrp="1"/>
          </p:cNvSpPr>
          <p:nvPr>
            <p:ph idx="1"/>
          </p:nvPr>
        </p:nvSpPr>
        <p:spPr>
          <a:xfrm>
            <a:off x="4370286" y="1904772"/>
            <a:ext cx="4291113" cy="4351338"/>
          </a:xfrm>
        </p:spPr>
        <p:txBody>
          <a:bodyPr>
            <a:normAutofit/>
          </a:bodyPr>
          <a:lstStyle/>
          <a:p>
            <a:r>
              <a:rPr lang="en-GB" sz="1600"/>
              <a:t>There are many ways of managing emotions and boosting well-being and self-esteem. </a:t>
            </a:r>
          </a:p>
          <a:p>
            <a:r>
              <a:rPr lang="en-GB" sz="1600"/>
              <a:t>These can be placed under 3 headings:</a:t>
            </a:r>
          </a:p>
          <a:p>
            <a:r>
              <a:rPr lang="en-GB" sz="1600" b="1"/>
              <a:t>A</a:t>
            </a:r>
            <a:r>
              <a:rPr lang="en-GB" sz="1600"/>
              <a:t>ctive ones – running, swimming, singing</a:t>
            </a:r>
          </a:p>
          <a:p>
            <a:r>
              <a:rPr lang="en-GB" sz="1600" b="1"/>
              <a:t>C</a:t>
            </a:r>
            <a:r>
              <a:rPr lang="en-GB" sz="1600"/>
              <a:t>alming ones - Mindfulness and relaxation             </a:t>
            </a:r>
          </a:p>
          <a:p>
            <a:r>
              <a:rPr lang="en-GB" sz="1600" b="1"/>
              <a:t>T</a:t>
            </a:r>
            <a:r>
              <a:rPr lang="en-GB" sz="1600"/>
              <a:t>hinking ones – challenging negative thoughts</a:t>
            </a:r>
          </a:p>
          <a:p>
            <a:r>
              <a:rPr lang="en-GB" sz="1600"/>
              <a:t>What do you do now for each one? What could you do more of?</a:t>
            </a:r>
          </a:p>
          <a:p>
            <a:r>
              <a:rPr lang="en-GB" sz="1600"/>
              <a:t>Make a list of what you do now and try to think about how many times each week you do these to boost positive feelings and emotions. Keep an </a:t>
            </a:r>
            <a:r>
              <a:rPr lang="en-GB" sz="1600" b="1"/>
              <a:t>ACT diary</a:t>
            </a:r>
            <a:r>
              <a:rPr lang="en-GB" sz="1600"/>
              <a:t> for a week so you can work out what worked when and what did not work quite so well for you.</a:t>
            </a:r>
          </a:p>
          <a:p>
            <a:endParaRPr lang="en-GB" sz="1600"/>
          </a:p>
        </p:txBody>
      </p:sp>
      <p:sp>
        <p:nvSpPr>
          <p:cNvPr id="4" name="Slide Number Placeholder 3">
            <a:extLst>
              <a:ext uri="{FF2B5EF4-FFF2-40B4-BE49-F238E27FC236}">
                <a16:creationId xmlns:a16="http://schemas.microsoft.com/office/drawing/2014/main" id="{AD7E97CA-9262-4CCB-88DB-C2465F8AE4B4}"/>
              </a:ext>
            </a:extLst>
          </p:cNvPr>
          <p:cNvSpPr>
            <a:spLocks noGrp="1"/>
          </p:cNvSpPr>
          <p:nvPr>
            <p:ph type="sldNum" sz="quarter" idx="12"/>
          </p:nvPr>
        </p:nvSpPr>
        <p:spPr>
          <a:xfrm>
            <a:off x="7678756" y="6356350"/>
            <a:ext cx="836594" cy="365125"/>
          </a:xfrm>
        </p:spPr>
        <p:txBody>
          <a:bodyPr>
            <a:normAutofit/>
          </a:bodyPr>
          <a:lstStyle/>
          <a:p>
            <a:pPr>
              <a:spcAft>
                <a:spcPts val="600"/>
              </a:spcAft>
            </a:pPr>
            <a:fld id="{103A4344-291F-4A31-8AD8-A5911D5245CC}" type="slidenum">
              <a:rPr lang="en-GB" smtClean="0"/>
              <a:pPr>
                <a:spcAft>
                  <a:spcPts val="600"/>
                </a:spcAft>
              </a:pPr>
              <a:t>27</a:t>
            </a:fld>
            <a:endParaRPr lang="en-GB"/>
          </a:p>
        </p:txBody>
      </p:sp>
    </p:spTree>
    <p:extLst>
      <p:ext uri="{BB962C8B-B14F-4D97-AF65-F5344CB8AC3E}">
        <p14:creationId xmlns:p14="http://schemas.microsoft.com/office/powerpoint/2010/main" val="94904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F25B649-E093-4043-B2BE-24E26542E8F1}"/>
              </a:ext>
            </a:extLst>
          </p:cNvPr>
          <p:cNvSpPr>
            <a:spLocks noGrp="1"/>
          </p:cNvSpPr>
          <p:nvPr>
            <p:ph type="title"/>
          </p:nvPr>
        </p:nvSpPr>
        <p:spPr>
          <a:xfrm>
            <a:off x="628650" y="365125"/>
            <a:ext cx="4045020" cy="1325563"/>
          </a:xfrm>
        </p:spPr>
        <p:txBody>
          <a:bodyPr>
            <a:normAutofit/>
          </a:bodyPr>
          <a:lstStyle/>
          <a:p>
            <a:r>
              <a:rPr lang="en-GB" b="1"/>
              <a:t>Part 3 Connect for well being</a:t>
            </a:r>
            <a:endParaRPr lang="en-GB"/>
          </a:p>
        </p:txBody>
      </p:sp>
      <p:sp>
        <p:nvSpPr>
          <p:cNvPr id="3" name="Content Placeholder 2">
            <a:extLst>
              <a:ext uri="{FF2B5EF4-FFF2-40B4-BE49-F238E27FC236}">
                <a16:creationId xmlns:a16="http://schemas.microsoft.com/office/drawing/2014/main" id="{62B382BB-768E-40B0-AB2B-932FD1070FD7}"/>
              </a:ext>
            </a:extLst>
          </p:cNvPr>
          <p:cNvSpPr>
            <a:spLocks noGrp="1"/>
          </p:cNvSpPr>
          <p:nvPr>
            <p:ph idx="1"/>
          </p:nvPr>
        </p:nvSpPr>
        <p:spPr>
          <a:xfrm>
            <a:off x="628650" y="1556792"/>
            <a:ext cx="4045020" cy="5164682"/>
          </a:xfrm>
        </p:spPr>
        <p:txBody>
          <a:bodyPr>
            <a:normAutofit/>
          </a:bodyPr>
          <a:lstStyle/>
          <a:p>
            <a:r>
              <a:rPr lang="en-GB" sz="1800" dirty="0"/>
              <a:t>Connections matter. Strong ties with family, friends and the community provide us with happiness, security, support and a sense of purpose. Being connected to others is important for our mental and physical wellbeing and can be a protective factor against anxiety and depression. </a:t>
            </a:r>
          </a:p>
          <a:p>
            <a:r>
              <a:rPr lang="en-GB" sz="1800" dirty="0"/>
              <a:t>It is well established that we are social animals who thrive for connection, love and strong and meaningful interactions with other people. Research shows that our brain activates pain centres when we are at risk of becoming isolated. </a:t>
            </a:r>
          </a:p>
          <a:p>
            <a:r>
              <a:rPr lang="en-GB" sz="1800" dirty="0"/>
              <a:t>Building positive relationships has a contagious effect and, in turn, offers us support in difficult times – DURING THIS PANDEMIC.</a:t>
            </a:r>
            <a:endParaRPr lang="en-GB" sz="1600" dirty="0"/>
          </a:p>
        </p:txBody>
      </p:sp>
      <p:pic>
        <p:nvPicPr>
          <p:cNvPr id="19460" name="Picture 4" descr="See the source image">
            <a:extLst>
              <a:ext uri="{FF2B5EF4-FFF2-40B4-BE49-F238E27FC236}">
                <a16:creationId xmlns:a16="http://schemas.microsoft.com/office/drawing/2014/main" id="{FF956838-863E-403E-85A6-6D31F1B51F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782" r="9046" b="13"/>
          <a:stretch/>
        </p:blipFill>
        <p:spPr bwMode="auto">
          <a:xfrm>
            <a:off x="4781190" y="442053"/>
            <a:ext cx="3841678" cy="607967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CB07559-434B-4130-934E-205978693671}"/>
              </a:ext>
            </a:extLst>
          </p:cNvPr>
          <p:cNvSpPr>
            <a:spLocks noGrp="1"/>
          </p:cNvSpPr>
          <p:nvPr>
            <p:ph type="sldNum" sz="quarter" idx="12"/>
          </p:nvPr>
        </p:nvSpPr>
        <p:spPr>
          <a:xfrm>
            <a:off x="6457950" y="6356349"/>
            <a:ext cx="2057400" cy="365125"/>
          </a:xfrm>
        </p:spPr>
        <p:txBody>
          <a:bodyPr>
            <a:normAutofit/>
          </a:bodyPr>
          <a:lstStyle/>
          <a:p>
            <a:pPr>
              <a:spcAft>
                <a:spcPts val="600"/>
              </a:spcAft>
            </a:pPr>
            <a:fld id="{103A4344-291F-4A31-8AD8-A5911D5245CC}" type="slidenum">
              <a:rPr lang="en-GB" smtClean="0"/>
              <a:pPr>
                <a:spcAft>
                  <a:spcPts val="600"/>
                </a:spcAft>
              </a:pPr>
              <a:t>28</a:t>
            </a:fld>
            <a:endParaRPr lang="en-GB"/>
          </a:p>
        </p:txBody>
      </p:sp>
      <p:sp>
        <p:nvSpPr>
          <p:cNvPr id="75" name="Arc 7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Oval 7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11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0" name="Rectangle 14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95F4B-5424-47EA-BDD0-56ACE9E73FBD}"/>
              </a:ext>
            </a:extLst>
          </p:cNvPr>
          <p:cNvSpPr>
            <a:spLocks noGrp="1"/>
          </p:cNvSpPr>
          <p:nvPr>
            <p:ph type="title"/>
          </p:nvPr>
        </p:nvSpPr>
        <p:spPr>
          <a:xfrm>
            <a:off x="628650" y="345810"/>
            <a:ext cx="3840421" cy="1325563"/>
          </a:xfrm>
        </p:spPr>
        <p:txBody>
          <a:bodyPr>
            <a:normAutofit/>
          </a:bodyPr>
          <a:lstStyle/>
          <a:p>
            <a:r>
              <a:rPr lang="en-GB" b="1" dirty="0"/>
              <a:t>HAPPY MEMORIES</a:t>
            </a:r>
          </a:p>
        </p:txBody>
      </p:sp>
      <p:sp>
        <p:nvSpPr>
          <p:cNvPr id="3" name="Content Placeholder 2">
            <a:extLst>
              <a:ext uri="{FF2B5EF4-FFF2-40B4-BE49-F238E27FC236}">
                <a16:creationId xmlns:a16="http://schemas.microsoft.com/office/drawing/2014/main" id="{0DEA5C9C-2D1B-4B7E-9FF1-85B02E460605}"/>
              </a:ext>
            </a:extLst>
          </p:cNvPr>
          <p:cNvSpPr>
            <a:spLocks noGrp="1"/>
          </p:cNvSpPr>
          <p:nvPr>
            <p:ph idx="1"/>
          </p:nvPr>
        </p:nvSpPr>
        <p:spPr>
          <a:xfrm>
            <a:off x="628650" y="1825625"/>
            <a:ext cx="3819146" cy="4351338"/>
          </a:xfrm>
        </p:spPr>
        <p:txBody>
          <a:bodyPr>
            <a:normAutofit/>
          </a:bodyPr>
          <a:lstStyle/>
          <a:p>
            <a:r>
              <a:rPr lang="en-GB"/>
              <a:t>It is important to support children to understand that happy memories are an important part of maintaining wellbeing. Introduce children to the idea that they may find it helpful to think about happy memories when they are finding something tough, lots of people do this and find it helpful. Make a happy memories book/box!</a:t>
            </a:r>
          </a:p>
          <a:p>
            <a:endParaRPr lang="en-GB" dirty="0"/>
          </a:p>
        </p:txBody>
      </p:sp>
      <p:sp>
        <p:nvSpPr>
          <p:cNvPr id="20491" name="Oval 14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Image result for Memory Box Designs">
            <a:extLst>
              <a:ext uri="{FF2B5EF4-FFF2-40B4-BE49-F238E27FC236}">
                <a16:creationId xmlns:a16="http://schemas.microsoft.com/office/drawing/2014/main" id="{9F3E68AE-F513-495D-BDEC-9116159227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93" r="12082" b="-2"/>
          <a:stretch/>
        </p:blipFill>
        <p:spPr bwMode="auto">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5" name="Arc 14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482" name="Picture 2" descr="Image result for photo of happy memories">
            <a:extLst>
              <a:ext uri="{FF2B5EF4-FFF2-40B4-BE49-F238E27FC236}">
                <a16:creationId xmlns:a16="http://schemas.microsoft.com/office/drawing/2014/main" id="{4ED60EA9-0ED2-4F3D-884E-7C8E3503B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3" r="19971" b="-4"/>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85547B0-121F-42F8-A426-EFE4662915CD}"/>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a:solidFill>
                  <a:srgbClr val="FFFFFF"/>
                </a:solidFill>
              </a:rPr>
              <a:pPr>
                <a:spcAft>
                  <a:spcPts val="600"/>
                </a:spcAft>
              </a:pPr>
              <a:t>29</a:t>
            </a:fld>
            <a:endParaRPr lang="en-GB">
              <a:solidFill>
                <a:srgbClr val="FFFFFF"/>
              </a:solidFill>
            </a:endParaRPr>
          </a:p>
        </p:txBody>
      </p:sp>
    </p:spTree>
    <p:extLst>
      <p:ext uri="{BB962C8B-B14F-4D97-AF65-F5344CB8AC3E}">
        <p14:creationId xmlns:p14="http://schemas.microsoft.com/office/powerpoint/2010/main" val="274612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51" name="Rectangle 82">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descr="Building Positive Thinking Habits&#10;Increasing Self-Confidence &amp; Resilience in Young People through CBT">
            <a:extLst>
              <a:ext uri="{FF2B5EF4-FFF2-40B4-BE49-F238E27FC236}">
                <a16:creationId xmlns:a16="http://schemas.microsoft.com/office/drawing/2014/main" id="{87D57945-1547-40F3-BEB4-06E8640E417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926" b="-2"/>
          <a:stretch/>
        </p:blipFill>
        <p:spPr bwMode="auto">
          <a:xfrm>
            <a:off x="20" y="1"/>
            <a:ext cx="2227829" cy="3383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ssential Guide to Cognitive Behaviour Therapy (CBT) with Young People">
            <a:extLst>
              <a:ext uri="{FF2B5EF4-FFF2-40B4-BE49-F238E27FC236}">
                <a16:creationId xmlns:a16="http://schemas.microsoft.com/office/drawing/2014/main" id="{AA4B9B2B-0813-49F0-8683-EAF2A8E939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95" b="-2"/>
          <a:stretch/>
        </p:blipFill>
        <p:spPr bwMode="auto">
          <a:xfrm>
            <a:off x="2304717" y="10"/>
            <a:ext cx="2227848" cy="33832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Essential Resilience &amp; Well-Being Toolkit for Early Years">
            <a:extLst>
              <a:ext uri="{FF2B5EF4-FFF2-40B4-BE49-F238E27FC236}">
                <a16:creationId xmlns:a16="http://schemas.microsoft.com/office/drawing/2014/main" id="{F0C8D5FD-E19F-492F-810A-0970C79A6D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83" b="-2"/>
          <a:stretch/>
        </p:blipFill>
        <p:spPr bwMode="auto">
          <a:xfrm>
            <a:off x="4609431" y="10"/>
            <a:ext cx="222885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uncing Back &amp; Coping with Change&#10;Building Emotional &amp; Social Resilience in Young People Aged 9-14">
            <a:extLst>
              <a:ext uri="{FF2B5EF4-FFF2-40B4-BE49-F238E27FC236}">
                <a16:creationId xmlns:a16="http://schemas.microsoft.com/office/drawing/2014/main" id="{1D707FB0-DC90-4896-B30B-F0D71EEE96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83" b="-2"/>
          <a:stretch/>
        </p:blipFill>
        <p:spPr bwMode="auto">
          <a:xfrm>
            <a:off x="6915150" y="10"/>
            <a:ext cx="222885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dentifying &amp; Supporting Children &amp; Young People with Sensory Processing Difficulties">
            <a:extLst>
              <a:ext uri="{FF2B5EF4-FFF2-40B4-BE49-F238E27FC236}">
                <a16:creationId xmlns:a16="http://schemas.microsoft.com/office/drawing/2014/main" id="{A4889B93-442D-454F-99E3-330B20A9A82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925" b="-2"/>
          <a:stretch/>
        </p:blipFill>
        <p:spPr bwMode="auto">
          <a:xfrm>
            <a:off x="-762" y="3474720"/>
            <a:ext cx="2227848" cy="3383280"/>
          </a:xfrm>
          <a:prstGeom prst="rect">
            <a:avLst/>
          </a:prstGeom>
          <a:noFill/>
          <a:extLst>
            <a:ext uri="{909E8E84-426E-40DD-AFC4-6F175D3DCCD1}">
              <a14:hiddenFill xmlns:a14="http://schemas.microsoft.com/office/drawing/2010/main">
                <a:solidFill>
                  <a:srgbClr val="FFFFFF"/>
                </a:solidFill>
              </a14:hiddenFill>
            </a:ext>
          </a:extLst>
        </p:spPr>
      </p:pic>
      <p:sp>
        <p:nvSpPr>
          <p:cNvPr id="1052" name="Rectangle 84">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9432" y="3474720"/>
            <a:ext cx="4534568" cy="3383281"/>
          </a:xfrm>
          <a:prstGeom prst="rect">
            <a:avLst/>
          </a:prstGeom>
          <a:solidFill>
            <a:srgbClr val="52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316DCF-D404-4244-900A-CC6ED2C0B1CE}"/>
              </a:ext>
            </a:extLst>
          </p:cNvPr>
          <p:cNvSpPr>
            <a:spLocks noGrp="1"/>
          </p:cNvSpPr>
          <p:nvPr>
            <p:ph type="title"/>
          </p:nvPr>
        </p:nvSpPr>
        <p:spPr>
          <a:xfrm>
            <a:off x="4868739" y="3799272"/>
            <a:ext cx="3895311" cy="637124"/>
          </a:xfrm>
        </p:spPr>
        <p:txBody>
          <a:bodyPr>
            <a:normAutofit fontScale="90000"/>
          </a:bodyPr>
          <a:lstStyle/>
          <a:p>
            <a:r>
              <a:rPr lang="en-GB" sz="2800" dirty="0">
                <a:solidFill>
                  <a:srgbClr val="FFFFFF"/>
                </a:solidFill>
              </a:rPr>
              <a:t>Dr Tina Rae publications</a:t>
            </a:r>
            <a:br>
              <a:rPr lang="en-GB" sz="2800" dirty="0">
                <a:solidFill>
                  <a:srgbClr val="FFFFFF"/>
                </a:solidFill>
              </a:rPr>
            </a:br>
            <a:r>
              <a:rPr lang="en-GB" sz="2800" dirty="0">
                <a:solidFill>
                  <a:srgbClr val="FFFFFF"/>
                </a:solidFill>
              </a:rPr>
              <a:t>sales@hintonpublishers.com</a:t>
            </a:r>
          </a:p>
        </p:txBody>
      </p:sp>
      <p:pic>
        <p:nvPicPr>
          <p:cNvPr id="1036" name="Picture 12" descr="The ASD Girls’ Wellbeing Toolkit&#10;An Evidence-Based Intervention Promoting Mental, Physical &amp; Emotional Health">
            <a:extLst>
              <a:ext uri="{FF2B5EF4-FFF2-40B4-BE49-F238E27FC236}">
                <a16:creationId xmlns:a16="http://schemas.microsoft.com/office/drawing/2014/main" id="{7639D389-DE8E-4B7B-9600-0D8D1AAD37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925" b="-2"/>
          <a:stretch/>
        </p:blipFill>
        <p:spPr bwMode="auto">
          <a:xfrm>
            <a:off x="2294926" y="3474719"/>
            <a:ext cx="2227850" cy="33832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A6FA3A9-03EE-4D65-92D7-978E900F4ACA}"/>
              </a:ext>
            </a:extLst>
          </p:cNvPr>
          <p:cNvSpPr>
            <a:spLocks noGrp="1"/>
          </p:cNvSpPr>
          <p:nvPr>
            <p:ph type="sldNum" sz="quarter" idx="12"/>
          </p:nvPr>
        </p:nvSpPr>
        <p:spPr>
          <a:xfrm>
            <a:off x="8055591" y="6312958"/>
            <a:ext cx="459759" cy="365125"/>
          </a:xfrm>
        </p:spPr>
        <p:txBody>
          <a:bodyPr>
            <a:normAutofit/>
          </a:bodyPr>
          <a:lstStyle/>
          <a:p>
            <a:pPr>
              <a:spcAft>
                <a:spcPts val="600"/>
              </a:spcAft>
            </a:pPr>
            <a:fld id="{103A4344-291F-4A31-8AD8-A5911D5245CC}" type="slidenum">
              <a:rPr lang="en-GB" sz="1000">
                <a:solidFill>
                  <a:srgbClr val="FFFFFF"/>
                </a:solidFill>
              </a:rPr>
              <a:pPr>
                <a:spcAft>
                  <a:spcPts val="600"/>
                </a:spcAft>
              </a:pPr>
              <a:t>3</a:t>
            </a:fld>
            <a:endParaRPr lang="en-GB" sz="1000" dirty="0">
              <a:solidFill>
                <a:srgbClr val="FFFFFF"/>
              </a:solidFill>
            </a:endParaRPr>
          </a:p>
        </p:txBody>
      </p:sp>
      <p:pic>
        <p:nvPicPr>
          <p:cNvPr id="5" name="Picture 16" descr="Hinton House Logo">
            <a:extLst>
              <a:ext uri="{FF2B5EF4-FFF2-40B4-BE49-F238E27FC236}">
                <a16:creationId xmlns:a16="http://schemas.microsoft.com/office/drawing/2014/main" id="{0041B5B8-F83B-4EC8-A7FC-3AF78A185FC2}"/>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859338" y="4527838"/>
            <a:ext cx="4025900" cy="178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7444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D29B-9223-4D25-86A0-F9C756E00C72}"/>
              </a:ext>
            </a:extLst>
          </p:cNvPr>
          <p:cNvSpPr>
            <a:spLocks noGrp="1"/>
          </p:cNvSpPr>
          <p:nvPr>
            <p:ph type="title"/>
          </p:nvPr>
        </p:nvSpPr>
        <p:spPr>
          <a:xfrm>
            <a:off x="360759" y="327026"/>
            <a:ext cx="2468166" cy="2287588"/>
          </a:xfrm>
        </p:spPr>
        <p:txBody>
          <a:bodyPr anchor="ctr">
            <a:normAutofit/>
          </a:bodyPr>
          <a:lstStyle/>
          <a:p>
            <a:r>
              <a:rPr lang="en-GB" sz="3100"/>
              <a:t>3 KIND ACTS</a:t>
            </a:r>
          </a:p>
        </p:txBody>
      </p:sp>
      <p:sp>
        <p:nvSpPr>
          <p:cNvPr id="3" name="Content Placeholder 2">
            <a:extLst>
              <a:ext uri="{FF2B5EF4-FFF2-40B4-BE49-F238E27FC236}">
                <a16:creationId xmlns:a16="http://schemas.microsoft.com/office/drawing/2014/main" id="{32172C61-23F5-4D17-8E89-667CA64EEA57}"/>
              </a:ext>
            </a:extLst>
          </p:cNvPr>
          <p:cNvSpPr>
            <a:spLocks noGrp="1"/>
          </p:cNvSpPr>
          <p:nvPr>
            <p:ph idx="1"/>
          </p:nvPr>
        </p:nvSpPr>
        <p:spPr>
          <a:xfrm>
            <a:off x="3167986" y="327026"/>
            <a:ext cx="5614060" cy="2436125"/>
          </a:xfrm>
        </p:spPr>
        <p:txBody>
          <a:bodyPr anchor="ctr">
            <a:normAutofit/>
          </a:bodyPr>
          <a:lstStyle/>
          <a:p>
            <a:r>
              <a:rPr lang="en-US" sz="2000" dirty="0"/>
              <a:t>Practice this every day. Do things that make others feel happy and loved. The little things really do count- writing a note, a message, helping out or making a small gift.</a:t>
            </a:r>
            <a:endParaRPr lang="en-GB" sz="2000" dirty="0"/>
          </a:p>
          <a:p>
            <a:r>
              <a:rPr lang="en-US" sz="2000" dirty="0"/>
              <a:t>Keep a diary to record your kind acts and reflect on this at the end of every week. How do you feel and how do you feel your acts have impacted upon others? </a:t>
            </a:r>
            <a:endParaRPr lang="en-GB" sz="2000" dirty="0"/>
          </a:p>
          <a:p>
            <a:endParaRPr lang="en-GB" sz="1600" dirty="0"/>
          </a:p>
        </p:txBody>
      </p:sp>
      <p:pic>
        <p:nvPicPr>
          <p:cNvPr id="21506" name="Picture 2" descr="See the source image">
            <a:extLst>
              <a:ext uri="{FF2B5EF4-FFF2-40B4-BE49-F238E27FC236}">
                <a16:creationId xmlns:a16="http://schemas.microsoft.com/office/drawing/2014/main" id="{46E97F1E-4036-4443-83D8-CA5C4F724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1" r="-1" b="11102"/>
          <a:stretch/>
        </p:blipFill>
        <p:spPr bwMode="auto">
          <a:xfrm>
            <a:off x="-6876" y="2763151"/>
            <a:ext cx="9150876"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5F671F2-38D8-4F62-A994-1CF340BDEABF}"/>
              </a:ext>
            </a:extLst>
          </p:cNvPr>
          <p:cNvSpPr>
            <a:spLocks noGrp="1"/>
          </p:cNvSpPr>
          <p:nvPr>
            <p:ph type="sldNum" sz="quarter" idx="12"/>
          </p:nvPr>
        </p:nvSpPr>
        <p:spPr>
          <a:xfrm>
            <a:off x="6724646" y="6356350"/>
            <a:ext cx="2057400" cy="365125"/>
          </a:xfrm>
        </p:spPr>
        <p:txBody>
          <a:bodyPr>
            <a:normAutofit/>
          </a:bodyPr>
          <a:lstStyle/>
          <a:p>
            <a:pPr>
              <a:spcAft>
                <a:spcPts val="600"/>
              </a:spcAft>
            </a:pPr>
            <a:fld id="{103A4344-291F-4A31-8AD8-A5911D5245CC}" type="slidenum">
              <a:rPr lang="en-GB" sz="1000">
                <a:solidFill>
                  <a:prstClr val="white"/>
                </a:solidFill>
              </a:rPr>
              <a:pPr>
                <a:spcAft>
                  <a:spcPts val="600"/>
                </a:spcAft>
              </a:pPr>
              <a:t>30</a:t>
            </a:fld>
            <a:endParaRPr lang="en-GB" sz="1000">
              <a:solidFill>
                <a:prstClr val="white"/>
              </a:solidFill>
            </a:endParaRPr>
          </a:p>
        </p:txBody>
      </p:sp>
    </p:spTree>
    <p:extLst>
      <p:ext uri="{BB962C8B-B14F-4D97-AF65-F5344CB8AC3E}">
        <p14:creationId xmlns:p14="http://schemas.microsoft.com/office/powerpoint/2010/main" val="309458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530" name="Picture 2" descr="See the source image">
            <a:extLst>
              <a:ext uri="{FF2B5EF4-FFF2-40B4-BE49-F238E27FC236}">
                <a16:creationId xmlns:a16="http://schemas.microsoft.com/office/drawing/2014/main" id="{11541737-0BF6-4F1D-AC34-279A9527E8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69" r="35906" b="1"/>
          <a:stretch/>
        </p:blipFill>
        <p:spPr bwMode="auto">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DA2470-A3AA-41BB-9985-4959DE345261}"/>
              </a:ext>
            </a:extLst>
          </p:cNvPr>
          <p:cNvSpPr>
            <a:spLocks noGrp="1"/>
          </p:cNvSpPr>
          <p:nvPr>
            <p:ph type="title"/>
          </p:nvPr>
        </p:nvSpPr>
        <p:spPr>
          <a:xfrm>
            <a:off x="4370286" y="407987"/>
            <a:ext cx="4291113" cy="1325563"/>
          </a:xfrm>
        </p:spPr>
        <p:txBody>
          <a:bodyPr>
            <a:normAutofit/>
          </a:bodyPr>
          <a:lstStyle/>
          <a:p>
            <a:r>
              <a:rPr lang="en-GB" b="1" dirty="0"/>
              <a:t>Social Media -</a:t>
            </a:r>
            <a:r>
              <a:rPr lang="en-GB" dirty="0"/>
              <a:t> </a:t>
            </a:r>
            <a:r>
              <a:rPr lang="en-GB" b="1" dirty="0"/>
              <a:t>Not all negative!</a:t>
            </a:r>
            <a:endParaRPr lang="en-GB" dirty="0"/>
          </a:p>
        </p:txBody>
      </p:sp>
      <p:sp>
        <p:nvSpPr>
          <p:cNvPr id="3" name="Content Placeholder 2">
            <a:extLst>
              <a:ext uri="{FF2B5EF4-FFF2-40B4-BE49-F238E27FC236}">
                <a16:creationId xmlns:a16="http://schemas.microsoft.com/office/drawing/2014/main" id="{792DC5CB-B626-4C95-95CA-FE95A964DF41}"/>
              </a:ext>
            </a:extLst>
          </p:cNvPr>
          <p:cNvSpPr>
            <a:spLocks noGrp="1"/>
          </p:cNvSpPr>
          <p:nvPr>
            <p:ph idx="1"/>
          </p:nvPr>
        </p:nvSpPr>
        <p:spPr>
          <a:xfrm>
            <a:off x="4370286" y="1868487"/>
            <a:ext cx="4291113" cy="4351338"/>
          </a:xfrm>
        </p:spPr>
        <p:txBody>
          <a:bodyPr>
            <a:normAutofit/>
          </a:bodyPr>
          <a:lstStyle/>
          <a:p>
            <a:r>
              <a:rPr lang="en-GB" sz="2800" dirty="0"/>
              <a:t>Don’t forget that used in the right way social media can help you. You can keep in touch with friends, post things to make others feel better about themselves and share good advice. Create a kind messages WhatsApp group. What will you post and share?</a:t>
            </a:r>
          </a:p>
          <a:p>
            <a:endParaRPr lang="en-GB" dirty="0"/>
          </a:p>
        </p:txBody>
      </p:sp>
      <p:sp>
        <p:nvSpPr>
          <p:cNvPr id="4" name="Slide Number Placeholder 3">
            <a:extLst>
              <a:ext uri="{FF2B5EF4-FFF2-40B4-BE49-F238E27FC236}">
                <a16:creationId xmlns:a16="http://schemas.microsoft.com/office/drawing/2014/main" id="{539CE996-F5C1-44CD-90DA-A3737C9F732F}"/>
              </a:ext>
            </a:extLst>
          </p:cNvPr>
          <p:cNvSpPr>
            <a:spLocks noGrp="1"/>
          </p:cNvSpPr>
          <p:nvPr>
            <p:ph type="sldNum" sz="quarter" idx="12"/>
          </p:nvPr>
        </p:nvSpPr>
        <p:spPr>
          <a:xfrm>
            <a:off x="7535536" y="6356350"/>
            <a:ext cx="979813" cy="365125"/>
          </a:xfrm>
        </p:spPr>
        <p:txBody>
          <a:bodyPr>
            <a:normAutofit/>
          </a:bodyPr>
          <a:lstStyle/>
          <a:p>
            <a:pPr>
              <a:spcAft>
                <a:spcPts val="600"/>
              </a:spcAft>
            </a:pPr>
            <a:fld id="{103A4344-291F-4A31-8AD8-A5911D5245CC}" type="slidenum">
              <a:rPr lang="en-GB" smtClean="0"/>
              <a:pPr>
                <a:spcAft>
                  <a:spcPts val="600"/>
                </a:spcAft>
              </a:pPr>
              <a:t>31</a:t>
            </a:fld>
            <a:endParaRPr lang="en-GB"/>
          </a:p>
        </p:txBody>
      </p:sp>
    </p:spTree>
    <p:extLst>
      <p:ext uri="{BB962C8B-B14F-4D97-AF65-F5344CB8AC3E}">
        <p14:creationId xmlns:p14="http://schemas.microsoft.com/office/powerpoint/2010/main" val="384227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5" name="Picture 74">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a:extLst>
              <a:ext uri="{FF2B5EF4-FFF2-40B4-BE49-F238E27FC236}">
                <a16:creationId xmlns:a16="http://schemas.microsoft.com/office/drawing/2014/main" id="{A5DA621D-6FB2-4564-81AC-670174C8297B}"/>
              </a:ext>
            </a:extLst>
          </p:cNvPr>
          <p:cNvSpPr>
            <a:spLocks noGrp="1"/>
          </p:cNvSpPr>
          <p:nvPr>
            <p:ph type="title"/>
          </p:nvPr>
        </p:nvSpPr>
        <p:spPr>
          <a:xfrm>
            <a:off x="207226" y="3933056"/>
            <a:ext cx="4459934" cy="1630834"/>
          </a:xfrm>
        </p:spPr>
        <p:txBody>
          <a:bodyPr vert="horz" lIns="91440" tIns="45720" rIns="91440" bIns="45720" rtlCol="0" anchor="t">
            <a:normAutofit/>
          </a:bodyPr>
          <a:lstStyle/>
          <a:p>
            <a:r>
              <a:rPr lang="en-US" sz="2800" b="1" kern="1200" dirty="0">
                <a:solidFill>
                  <a:srgbClr val="000000"/>
                </a:solidFill>
                <a:latin typeface="+mj-lt"/>
                <a:ea typeface="+mj-ea"/>
                <a:cs typeface="+mj-cs"/>
              </a:rPr>
              <a:t>THE NEED TO UNDERSTAND Trauma and anxiety</a:t>
            </a:r>
          </a:p>
        </p:txBody>
      </p:sp>
      <p:sp>
        <p:nvSpPr>
          <p:cNvPr id="77"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Content Placeholder 7" descr="A screenshot of a cell phone screen with text&#10;&#10;Description automatically generated">
            <a:extLst>
              <a:ext uri="{FF2B5EF4-FFF2-40B4-BE49-F238E27FC236}">
                <a16:creationId xmlns:a16="http://schemas.microsoft.com/office/drawing/2014/main" id="{A8FE1731-43BE-4974-8BB0-7A685326977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7777" r="-1" b="17775"/>
          <a:stretch/>
        </p:blipFill>
        <p:spPr>
          <a:xfrm>
            <a:off x="329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79"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100" name="Picture 4" descr="See the source image">
            <a:extLst>
              <a:ext uri="{FF2B5EF4-FFF2-40B4-BE49-F238E27FC236}">
                <a16:creationId xmlns:a16="http://schemas.microsoft.com/office/drawing/2014/main" id="{C8B199F6-7FC7-4E28-B9CA-17CCD4AC4C7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4866" r="2843" b="-1"/>
          <a:stretch/>
        </p:blipFill>
        <p:spPr bwMode="auto">
          <a:xfrm>
            <a:off x="4797277" y="1575831"/>
            <a:ext cx="4346723" cy="5282169"/>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F07F403-1A56-47DE-82F5-C899DC114A8C}"/>
              </a:ext>
            </a:extLst>
          </p:cNvPr>
          <p:cNvSpPr>
            <a:spLocks noGrp="1"/>
          </p:cNvSpPr>
          <p:nvPr>
            <p:ph type="sldNum" sz="quarter" idx="12"/>
          </p:nvPr>
        </p:nvSpPr>
        <p:spPr>
          <a:xfrm>
            <a:off x="8523308" y="6584207"/>
            <a:ext cx="428046" cy="235550"/>
          </a:xfrm>
        </p:spPr>
        <p:txBody>
          <a:bodyPr vert="horz" lIns="91440" tIns="45720" rIns="91440" bIns="45720" rtlCol="0" anchor="ctr">
            <a:normAutofit/>
          </a:bodyPr>
          <a:lstStyle/>
          <a:p>
            <a:pPr>
              <a:spcAft>
                <a:spcPts val="600"/>
              </a:spcAft>
              <a:defRPr/>
            </a:pPr>
            <a:fld id="{103A4344-291F-4A31-8AD8-A5911D5245CC}" type="slidenum">
              <a:rPr lang="en-US" sz="825">
                <a:solidFill>
                  <a:srgbClr val="FFFFFF"/>
                </a:solidFill>
              </a:rPr>
              <a:pPr>
                <a:spcAft>
                  <a:spcPts val="600"/>
                </a:spcAft>
                <a:defRPr/>
              </a:pPr>
              <a:t>32</a:t>
            </a:fld>
            <a:endParaRPr lang="en-US" sz="825">
              <a:solidFill>
                <a:srgbClr val="FFFFFF"/>
              </a:solidFill>
            </a:endParaRPr>
          </a:p>
        </p:txBody>
      </p:sp>
    </p:spTree>
    <p:extLst>
      <p:ext uri="{BB962C8B-B14F-4D97-AF65-F5344CB8AC3E}">
        <p14:creationId xmlns:p14="http://schemas.microsoft.com/office/powerpoint/2010/main" val="3679005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See the source image">
            <a:extLst>
              <a:ext uri="{FF2B5EF4-FFF2-40B4-BE49-F238E27FC236}">
                <a16:creationId xmlns:a16="http://schemas.microsoft.com/office/drawing/2014/main" id="{60B50EAA-8CAD-4061-9088-4DB2B2740C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30" r="26464" b="1"/>
          <a:stretch/>
        </p:blipFill>
        <p:spPr bwMode="auto">
          <a:xfrm>
            <a:off x="643713" y="1165109"/>
            <a:ext cx="3196002"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93" name="Arc 19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A8FE93-C886-4314-BDA7-4016B587B239}"/>
              </a:ext>
            </a:extLst>
          </p:cNvPr>
          <p:cNvSpPr>
            <a:spLocks noGrp="1"/>
          </p:cNvSpPr>
          <p:nvPr>
            <p:ph type="title"/>
          </p:nvPr>
        </p:nvSpPr>
        <p:spPr>
          <a:xfrm>
            <a:off x="4370286" y="136526"/>
            <a:ext cx="4291113" cy="628178"/>
          </a:xfrm>
        </p:spPr>
        <p:txBody>
          <a:bodyPr>
            <a:normAutofit/>
          </a:bodyPr>
          <a:lstStyle/>
          <a:p>
            <a:r>
              <a:rPr lang="en-GB" dirty="0"/>
              <a:t>Key take away messages</a:t>
            </a:r>
          </a:p>
        </p:txBody>
      </p:sp>
      <p:sp>
        <p:nvSpPr>
          <p:cNvPr id="3" name="Content Placeholder 2">
            <a:extLst>
              <a:ext uri="{FF2B5EF4-FFF2-40B4-BE49-F238E27FC236}">
                <a16:creationId xmlns:a16="http://schemas.microsoft.com/office/drawing/2014/main" id="{ED48912A-C0D0-4579-B2E8-D9A9316DEA18}"/>
              </a:ext>
            </a:extLst>
          </p:cNvPr>
          <p:cNvSpPr>
            <a:spLocks noGrp="1"/>
          </p:cNvSpPr>
          <p:nvPr>
            <p:ph idx="1"/>
          </p:nvPr>
        </p:nvSpPr>
        <p:spPr>
          <a:xfrm>
            <a:off x="4370286" y="764704"/>
            <a:ext cx="4291113" cy="5832647"/>
          </a:xfrm>
        </p:spPr>
        <p:txBody>
          <a:bodyPr>
            <a:noAutofit/>
          </a:bodyPr>
          <a:lstStyle/>
          <a:p>
            <a:r>
              <a:rPr lang="en-GB" sz="1800" b="1" dirty="0"/>
              <a:t>Safety first </a:t>
            </a:r>
          </a:p>
          <a:p>
            <a:r>
              <a:rPr lang="en-GB" sz="1800" b="1" dirty="0"/>
              <a:t>Nurture</a:t>
            </a:r>
            <a:r>
              <a:rPr lang="en-GB" sz="1800" dirty="0"/>
              <a:t>, structure and re building relationships are key</a:t>
            </a:r>
          </a:p>
          <a:p>
            <a:r>
              <a:rPr lang="en-GB" sz="1800" dirty="0"/>
              <a:t>Understanding and managing the outcomes of your trauma experiences essential</a:t>
            </a:r>
          </a:p>
          <a:p>
            <a:r>
              <a:rPr lang="en-GB" sz="1800" dirty="0"/>
              <a:t>Need to avoid retraumatising children by focusing on negatives/sharing these</a:t>
            </a:r>
          </a:p>
          <a:p>
            <a:r>
              <a:rPr lang="en-GB" sz="1800" dirty="0"/>
              <a:t>Start with what helped us to cope in Lockdown and build on this</a:t>
            </a:r>
          </a:p>
          <a:p>
            <a:r>
              <a:rPr lang="en-GB" sz="1800" dirty="0"/>
              <a:t>Highlight the fact that we can be </a:t>
            </a:r>
            <a:r>
              <a:rPr lang="en-GB" sz="1800" b="1" dirty="0"/>
              <a:t>physically distant but STILL emotionally connected</a:t>
            </a:r>
            <a:r>
              <a:rPr lang="en-GB" sz="1800" dirty="0"/>
              <a:t> to each other</a:t>
            </a:r>
          </a:p>
          <a:p>
            <a:r>
              <a:rPr lang="en-GB" sz="1800" dirty="0"/>
              <a:t>Make sure the most vulnerable get the right support at the outset</a:t>
            </a:r>
          </a:p>
          <a:p>
            <a:r>
              <a:rPr lang="en-GB" sz="1800" dirty="0"/>
              <a:t>Do it differently – the old behaviourist approaches do not work and will need to be replaced by trauma sensitive classrooms and practice and </a:t>
            </a:r>
            <a:r>
              <a:rPr lang="en-GB" sz="1800" b="1" dirty="0"/>
              <a:t>NURTURE FOR ALL</a:t>
            </a:r>
            <a:r>
              <a:rPr lang="en-GB" sz="1800" dirty="0"/>
              <a:t>.</a:t>
            </a:r>
          </a:p>
        </p:txBody>
      </p:sp>
      <p:sp>
        <p:nvSpPr>
          <p:cNvPr id="4" name="Slide Number Placeholder 3">
            <a:extLst>
              <a:ext uri="{FF2B5EF4-FFF2-40B4-BE49-F238E27FC236}">
                <a16:creationId xmlns:a16="http://schemas.microsoft.com/office/drawing/2014/main" id="{1AD7DCF1-B93D-4148-8E50-B8AC9530F951}"/>
              </a:ext>
            </a:extLst>
          </p:cNvPr>
          <p:cNvSpPr>
            <a:spLocks noGrp="1"/>
          </p:cNvSpPr>
          <p:nvPr>
            <p:ph type="sldNum" sz="quarter" idx="12"/>
          </p:nvPr>
        </p:nvSpPr>
        <p:spPr>
          <a:xfrm>
            <a:off x="7678756" y="6356350"/>
            <a:ext cx="836594" cy="365125"/>
          </a:xfrm>
        </p:spPr>
        <p:txBody>
          <a:bodyPr>
            <a:normAutofit/>
          </a:bodyPr>
          <a:lstStyle/>
          <a:p>
            <a:pPr>
              <a:spcAft>
                <a:spcPts val="600"/>
              </a:spcAft>
            </a:pPr>
            <a:fld id="{103A4344-291F-4A31-8AD8-A5911D5245CC}" type="slidenum">
              <a:rPr lang="en-GB" smtClean="0"/>
              <a:pPr>
                <a:spcAft>
                  <a:spcPts val="600"/>
                </a:spcAft>
              </a:pPr>
              <a:t>33</a:t>
            </a:fld>
            <a:endParaRPr lang="en-GB" dirty="0"/>
          </a:p>
        </p:txBody>
      </p:sp>
    </p:spTree>
    <p:extLst>
      <p:ext uri="{BB962C8B-B14F-4D97-AF65-F5344CB8AC3E}">
        <p14:creationId xmlns:p14="http://schemas.microsoft.com/office/powerpoint/2010/main" val="524525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5571D40-F089-4496-9FB7-F9D434B8680A}"/>
              </a:ext>
            </a:extLst>
          </p:cNvPr>
          <p:cNvSpPr>
            <a:spLocks noGrp="1"/>
          </p:cNvSpPr>
          <p:nvPr>
            <p:ph type="title"/>
          </p:nvPr>
        </p:nvSpPr>
        <p:spPr>
          <a:xfrm>
            <a:off x="628650" y="365125"/>
            <a:ext cx="4045020" cy="1325563"/>
          </a:xfrm>
        </p:spPr>
        <p:txBody>
          <a:bodyPr>
            <a:normAutofit fontScale="90000"/>
          </a:bodyPr>
          <a:lstStyle/>
          <a:p>
            <a:r>
              <a:rPr lang="en-GB" dirty="0"/>
              <a:t>Key take away messages</a:t>
            </a:r>
            <a:br>
              <a:rPr lang="en-GB" dirty="0"/>
            </a:br>
            <a:r>
              <a:rPr lang="en-GB" dirty="0"/>
              <a:t>FINALLY…….</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B999B2-8B48-406C-9204-57500F4CF625}"/>
              </a:ext>
            </a:extLst>
          </p:cNvPr>
          <p:cNvSpPr>
            <a:spLocks noGrp="1"/>
          </p:cNvSpPr>
          <p:nvPr>
            <p:ph idx="1"/>
          </p:nvPr>
        </p:nvSpPr>
        <p:spPr>
          <a:xfrm>
            <a:off x="628650" y="1825625"/>
            <a:ext cx="4045020" cy="4351338"/>
          </a:xfrm>
        </p:spPr>
        <p:txBody>
          <a:bodyPr>
            <a:normAutofit lnSpcReduction="10000"/>
          </a:bodyPr>
          <a:lstStyle/>
          <a:p>
            <a:r>
              <a:rPr lang="en-GB" sz="2800" b="1" i="1" dirty="0"/>
              <a:t>Embed the 3 Trauma recovery approaches in your Recovery plan for the school both at a systems and curriculum level </a:t>
            </a:r>
          </a:p>
          <a:p>
            <a:r>
              <a:rPr lang="en-GB" sz="2800" b="1" dirty="0"/>
              <a:t>Self-Regulate for Wellbeing</a:t>
            </a:r>
          </a:p>
          <a:p>
            <a:r>
              <a:rPr lang="en-GB" sz="2800" b="1" dirty="0"/>
              <a:t>Get Moving Mentally &amp; Physically for Wellbeing</a:t>
            </a:r>
          </a:p>
          <a:p>
            <a:r>
              <a:rPr lang="en-GB" sz="2800" b="1" dirty="0"/>
              <a:t>Connect for Wellbeing</a:t>
            </a:r>
            <a:endParaRPr lang="en-GB" sz="2800" b="1" i="1" dirty="0"/>
          </a:p>
          <a:p>
            <a:endParaRPr lang="en-GB" dirty="0"/>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73163"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87670" y="5166682"/>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2" descr="See the source image">
            <a:extLst>
              <a:ext uri="{FF2B5EF4-FFF2-40B4-BE49-F238E27FC236}">
                <a16:creationId xmlns:a16="http://schemas.microsoft.com/office/drawing/2014/main" id="{9534DF47-EAF2-49D3-9CB8-33E4E58956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31" r="25965" b="1"/>
          <a:stretch/>
        </p:blipFill>
        <p:spPr bwMode="auto">
          <a:xfrm>
            <a:off x="5813981" y="1075239"/>
            <a:ext cx="3096452"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D09A39CE-296E-46F0-ADA5-0903254CAB6C}"/>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smtClean="0"/>
              <a:pPr>
                <a:spcAft>
                  <a:spcPts val="600"/>
                </a:spcAft>
              </a:pPr>
              <a:t>34</a:t>
            </a:fld>
            <a:endParaRPr lang="en-GB"/>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025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8" descr="Building Positive Thinking Habits&#10;Increasing Self-Confidence &amp; Resilience in Young People through CBT">
            <a:extLst>
              <a:ext uri="{FF2B5EF4-FFF2-40B4-BE49-F238E27FC236}">
                <a16:creationId xmlns:a16="http://schemas.microsoft.com/office/drawing/2014/main" id="{91F2ED1E-7981-4468-BB13-9F383D027D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46" r="-4" b="14249"/>
          <a:stretch/>
        </p:blipFill>
        <p:spPr bwMode="auto">
          <a:xfrm>
            <a:off x="20" y="-6235"/>
            <a:ext cx="244153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8" name="Picture 6" descr="Bouncing Back &amp; Coping with Change&#10;Building Emotional &amp; Social Resilience in Young People Aged 9-14">
            <a:extLst>
              <a:ext uri="{FF2B5EF4-FFF2-40B4-BE49-F238E27FC236}">
                <a16:creationId xmlns:a16="http://schemas.microsoft.com/office/drawing/2014/main" id="{984F3EF5-5B8B-49C9-9D78-163593C384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679" r="3" b="20258"/>
          <a:stretch/>
        </p:blipFill>
        <p:spPr bwMode="auto">
          <a:xfrm>
            <a:off x="5536407" y="10"/>
            <a:ext cx="3607593"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0" descr="The Essential Resilience &amp; Well-Being Toolkit for Early Years">
            <a:extLst>
              <a:ext uri="{FF2B5EF4-FFF2-40B4-BE49-F238E27FC236}">
                <a16:creationId xmlns:a16="http://schemas.microsoft.com/office/drawing/2014/main" id="{61BF4873-EC41-444B-A501-C28466C106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546" r="1" b="12192"/>
          <a:stretch/>
        </p:blipFill>
        <p:spPr bwMode="auto">
          <a:xfrm>
            <a:off x="3506652" y="-6235"/>
            <a:ext cx="2758363"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2" name="Content Placeholder 5" descr="A close up of a sign&#10;&#10;Description automatically generated">
            <a:extLst>
              <a:ext uri="{FF2B5EF4-FFF2-40B4-BE49-F238E27FC236}">
                <a16:creationId xmlns:a16="http://schemas.microsoft.com/office/drawing/2014/main" id="{EEA1C988-0A9A-4C24-9FF5-E9D42D6F67DC}"/>
              </a:ext>
            </a:extLst>
          </p:cNvPr>
          <p:cNvPicPr>
            <a:picLocks noChangeAspect="1"/>
          </p:cNvPicPr>
          <p:nvPr/>
        </p:nvPicPr>
        <p:blipFill rotWithShape="1">
          <a:blip r:embed="rId5">
            <a:extLst>
              <a:ext uri="{28A0092B-C50C-407E-A947-70E740481C1C}">
                <a14:useLocalDpi xmlns:a14="http://schemas.microsoft.com/office/drawing/2010/main" val="0"/>
              </a:ext>
            </a:extLst>
          </a:blip>
          <a:srcRect t="34415" r="1" b="10183"/>
          <a:stretch/>
        </p:blipFill>
        <p:spPr>
          <a:xfrm>
            <a:off x="20" y="2660089"/>
            <a:ext cx="534187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21"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14787" y="2660089"/>
            <a:ext cx="5129213"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979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58641C-871E-4B27-A8D3-EEE037C5DE92}"/>
              </a:ext>
            </a:extLst>
          </p:cNvPr>
          <p:cNvSpPr>
            <a:spLocks noGrp="1"/>
          </p:cNvSpPr>
          <p:nvPr>
            <p:ph type="title"/>
          </p:nvPr>
        </p:nvSpPr>
        <p:spPr>
          <a:xfrm>
            <a:off x="4964373" y="4189864"/>
            <a:ext cx="3748015" cy="2163872"/>
          </a:xfrm>
        </p:spPr>
        <p:txBody>
          <a:bodyPr vert="horz" lIns="91440" tIns="45720" rIns="91440" bIns="45720" rtlCol="0" anchor="t">
            <a:normAutofit/>
          </a:bodyPr>
          <a:lstStyle/>
          <a:p>
            <a:pPr algn="r" defTabSz="914400"/>
            <a:r>
              <a:rPr lang="en-US" kern="1200" dirty="0">
                <a:solidFill>
                  <a:srgbClr val="FFFFFF"/>
                </a:solidFill>
                <a:latin typeface="+mj-lt"/>
                <a:ea typeface="+mj-ea"/>
                <a:cs typeface="+mj-cs"/>
              </a:rPr>
              <a:t>REMEMBER! THERE ARE SO MANY RESOURCES OUT THERE NOW!</a:t>
            </a:r>
          </a:p>
        </p:txBody>
      </p:sp>
      <p:pic>
        <p:nvPicPr>
          <p:cNvPr id="16" name="Content Placeholder 7" descr="A screenshot of a cell phone screen with text&#10;&#10;Description automatically generated">
            <a:extLst>
              <a:ext uri="{FF2B5EF4-FFF2-40B4-BE49-F238E27FC236}">
                <a16:creationId xmlns:a16="http://schemas.microsoft.com/office/drawing/2014/main" id="{5843498B-15C6-4B05-B738-35BB6D56A2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089" r="4" b="8092"/>
          <a:stretch/>
        </p:blipFill>
        <p:spPr>
          <a:xfrm>
            <a:off x="1696476" y="10"/>
            <a:ext cx="2545457"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4" name="Slide Number Placeholder 3">
            <a:extLst>
              <a:ext uri="{FF2B5EF4-FFF2-40B4-BE49-F238E27FC236}">
                <a16:creationId xmlns:a16="http://schemas.microsoft.com/office/drawing/2014/main" id="{57FD24F8-11E2-489D-9821-F1D6654E37AA}"/>
              </a:ext>
            </a:extLst>
          </p:cNvPr>
          <p:cNvSpPr>
            <a:spLocks noGrp="1"/>
          </p:cNvSpPr>
          <p:nvPr>
            <p:ph type="sldNum" sz="quarter" idx="12"/>
          </p:nvPr>
        </p:nvSpPr>
        <p:spPr>
          <a:xfrm>
            <a:off x="8633915" y="6356350"/>
            <a:ext cx="433102" cy="365125"/>
          </a:xfrm>
        </p:spPr>
        <p:txBody>
          <a:bodyPr vert="horz" lIns="91440" tIns="45720" rIns="91440" bIns="45720" rtlCol="0" anchor="ctr">
            <a:normAutofit/>
          </a:bodyPr>
          <a:lstStyle/>
          <a:p>
            <a:pPr>
              <a:spcAft>
                <a:spcPts val="600"/>
              </a:spcAft>
            </a:pPr>
            <a:fld id="{103A4344-291F-4A31-8AD8-A5911D5245CC}" type="slidenum">
              <a:rPr lang="en-US" sz="1000">
                <a:solidFill>
                  <a:srgbClr val="FFFFFF"/>
                </a:solidFill>
              </a:rPr>
              <a:pPr>
                <a:spcAft>
                  <a:spcPts val="600"/>
                </a:spcAft>
              </a:pPr>
              <a:t>35</a:t>
            </a:fld>
            <a:endParaRPr lang="en-US" sz="1000">
              <a:solidFill>
                <a:srgbClr val="FFFFFF"/>
              </a:solidFill>
            </a:endParaRPr>
          </a:p>
        </p:txBody>
      </p:sp>
    </p:spTree>
    <p:extLst>
      <p:ext uri="{BB962C8B-B14F-4D97-AF65-F5344CB8AC3E}">
        <p14:creationId xmlns:p14="http://schemas.microsoft.com/office/powerpoint/2010/main" val="1659766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ook&#10;&#10;Description automatically generated">
            <a:extLst>
              <a:ext uri="{FF2B5EF4-FFF2-40B4-BE49-F238E27FC236}">
                <a16:creationId xmlns:a16="http://schemas.microsoft.com/office/drawing/2014/main" id="{9B78730C-5ADF-44E6-89E0-5FD51A7A9E52}"/>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r="10436" b="2"/>
          <a:stretch/>
        </p:blipFill>
        <p:spPr>
          <a:xfrm rot="10800000">
            <a:off x="0" y="-168319"/>
            <a:ext cx="9258837" cy="3932313"/>
          </a:xfrm>
          <a:prstGeom prst="rect">
            <a:avLst/>
          </a:prstGeom>
          <a:effectLst>
            <a:softEdge rad="533400"/>
          </a:effectLst>
        </p:spPr>
      </p:pic>
      <p:pic>
        <p:nvPicPr>
          <p:cNvPr id="5122" name="Picture 2" descr="Image result for Thank You">
            <a:extLst>
              <a:ext uri="{FF2B5EF4-FFF2-40B4-BE49-F238E27FC236}">
                <a16:creationId xmlns:a16="http://schemas.microsoft.com/office/drawing/2014/main" id="{ADE2F4D8-2C39-40A6-BAC7-2F39C6566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7" r="12081" b="-1"/>
          <a:stretch/>
        </p:blipFill>
        <p:spPr bwMode="auto">
          <a:xfrm>
            <a:off x="3635896" y="2487168"/>
            <a:ext cx="5629262"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129" name="Picture 7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6" name="Content Placeholder 5125">
            <a:extLst>
              <a:ext uri="{FF2B5EF4-FFF2-40B4-BE49-F238E27FC236}">
                <a16:creationId xmlns:a16="http://schemas.microsoft.com/office/drawing/2014/main" id="{AB8FDEE0-1472-43E8-9801-E475D7EEA019}"/>
              </a:ext>
            </a:extLst>
          </p:cNvPr>
          <p:cNvSpPr>
            <a:spLocks noGrp="1"/>
          </p:cNvSpPr>
          <p:nvPr>
            <p:ph idx="1"/>
          </p:nvPr>
        </p:nvSpPr>
        <p:spPr>
          <a:xfrm>
            <a:off x="603747" y="620688"/>
            <a:ext cx="3602728" cy="5440285"/>
          </a:xfrm>
        </p:spPr>
        <p:txBody>
          <a:bodyPr anchor="ctr">
            <a:noAutofit/>
          </a:bodyPr>
          <a:lstStyle/>
          <a:p>
            <a:r>
              <a:rPr lang="en-US" sz="4400" dirty="0">
                <a:solidFill>
                  <a:srgbClr val="000000"/>
                </a:solidFill>
              </a:rPr>
              <a:t>THANK YOU FOR LISTENING</a:t>
            </a:r>
            <a:br>
              <a:rPr lang="en-US" sz="4400" dirty="0">
                <a:solidFill>
                  <a:srgbClr val="000000"/>
                </a:solidFill>
              </a:rPr>
            </a:br>
            <a:r>
              <a:rPr lang="en-US" sz="4400" dirty="0">
                <a:solidFill>
                  <a:srgbClr val="000000"/>
                </a:solidFill>
              </a:rPr>
              <a:t>Dr Tina Rae</a:t>
            </a:r>
            <a:br>
              <a:rPr lang="en-US" sz="4400" dirty="0">
                <a:solidFill>
                  <a:srgbClr val="000000"/>
                </a:solidFill>
              </a:rPr>
            </a:br>
            <a:r>
              <a:rPr lang="en-US" sz="2400" dirty="0">
                <a:solidFill>
                  <a:srgbClr val="000000"/>
                </a:solidFill>
                <a:hlinkClick r:id="rId5"/>
              </a:rPr>
              <a:t>tinarae@hotmail.co.uk</a:t>
            </a:r>
            <a:br>
              <a:rPr lang="en-US" sz="4400" dirty="0">
                <a:solidFill>
                  <a:srgbClr val="000000"/>
                </a:solidFill>
              </a:rPr>
            </a:br>
            <a:r>
              <a:rPr lang="en-US" sz="4400" dirty="0">
                <a:solidFill>
                  <a:srgbClr val="000000"/>
                </a:solidFill>
              </a:rPr>
              <a:t>@DrTinarae</a:t>
            </a:r>
          </a:p>
        </p:txBody>
      </p:sp>
      <p:sp>
        <p:nvSpPr>
          <p:cNvPr id="4" name="Slide Number Placeholder 3">
            <a:extLst>
              <a:ext uri="{FF2B5EF4-FFF2-40B4-BE49-F238E27FC236}">
                <a16:creationId xmlns:a16="http://schemas.microsoft.com/office/drawing/2014/main" id="{F632073A-A98C-418C-A0C2-3D6319943008}"/>
              </a:ext>
            </a:extLst>
          </p:cNvPr>
          <p:cNvSpPr>
            <a:spLocks noGrp="1"/>
          </p:cNvSpPr>
          <p:nvPr>
            <p:ph type="sldNum" sz="quarter" idx="12"/>
          </p:nvPr>
        </p:nvSpPr>
        <p:spPr>
          <a:xfrm>
            <a:off x="8119447" y="6223702"/>
            <a:ext cx="428046" cy="314067"/>
          </a:xfrm>
        </p:spPr>
        <p:txBody>
          <a:bodyPr vert="horz" lIns="91440" tIns="45720" rIns="91440" bIns="45720" rtlCol="0">
            <a:normAutofit/>
          </a:bodyPr>
          <a:lstStyle/>
          <a:p>
            <a:pPr>
              <a:spcAft>
                <a:spcPts val="600"/>
              </a:spcAft>
              <a:defRPr/>
            </a:pPr>
            <a:fld id="{103A4344-291F-4A31-8AD8-A5911D5245CC}" type="slidenum">
              <a:rPr lang="en-US" sz="1000" smtClean="0">
                <a:solidFill>
                  <a:srgbClr val="898989"/>
                </a:solidFill>
              </a:rPr>
              <a:pPr>
                <a:spcAft>
                  <a:spcPts val="600"/>
                </a:spcAft>
                <a:defRPr/>
              </a:pPr>
              <a:t>36</a:t>
            </a:fld>
            <a:endParaRPr lang="en-US" sz="1000" dirty="0">
              <a:solidFill>
                <a:srgbClr val="898989"/>
              </a:solidFill>
            </a:endParaRPr>
          </a:p>
        </p:txBody>
      </p:sp>
    </p:spTree>
    <p:extLst>
      <p:ext uri="{BB962C8B-B14F-4D97-AF65-F5344CB8AC3E}">
        <p14:creationId xmlns:p14="http://schemas.microsoft.com/office/powerpoint/2010/main" val="24729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7009B-1F74-4CB8-9555-C5052701B9E8}"/>
              </a:ext>
            </a:extLst>
          </p:cNvPr>
          <p:cNvSpPr>
            <a:spLocks noGrp="1"/>
          </p:cNvSpPr>
          <p:nvPr>
            <p:ph type="title"/>
          </p:nvPr>
        </p:nvSpPr>
        <p:spPr>
          <a:xfrm>
            <a:off x="442170" y="856180"/>
            <a:ext cx="3420438" cy="1128068"/>
          </a:xfrm>
        </p:spPr>
        <p:txBody>
          <a:bodyPr anchor="ctr">
            <a:normAutofit/>
          </a:bodyPr>
          <a:lstStyle/>
          <a:p>
            <a:r>
              <a:rPr lang="en-GB" sz="3500"/>
              <a:t>Conversation overheard</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BA2CBC-72FC-4E21-AB5C-FA23A3F7C0D1}"/>
              </a:ext>
            </a:extLst>
          </p:cNvPr>
          <p:cNvSpPr>
            <a:spLocks noGrp="1"/>
          </p:cNvSpPr>
          <p:nvPr>
            <p:ph idx="1"/>
          </p:nvPr>
        </p:nvSpPr>
        <p:spPr>
          <a:xfrm>
            <a:off x="443039" y="2330505"/>
            <a:ext cx="3419569" cy="3979585"/>
          </a:xfrm>
        </p:spPr>
        <p:txBody>
          <a:bodyPr anchor="ctr">
            <a:normAutofit/>
          </a:bodyPr>
          <a:lstStyle/>
          <a:p>
            <a:r>
              <a:rPr lang="en-GB" sz="1600"/>
              <a:t>Boy (aged 8 approximately) Mummy why do you have to go to work? I don’t want you to go. I’m worried you’ll get the virus</a:t>
            </a:r>
          </a:p>
          <a:p>
            <a:r>
              <a:rPr lang="en-GB" sz="1600"/>
              <a:t>Mum: I’ve got to go in darling. I’m an essential worker. I have to be there</a:t>
            </a:r>
          </a:p>
          <a:p>
            <a:r>
              <a:rPr lang="en-GB" sz="1600"/>
              <a:t>Boy: But you might die</a:t>
            </a:r>
          </a:p>
          <a:p>
            <a:r>
              <a:rPr lang="en-GB" sz="1600"/>
              <a:t>Mum: We’ll all die someday darling but I’m being careful so you mustn’t worry</a:t>
            </a:r>
          </a:p>
          <a:p>
            <a:r>
              <a:rPr lang="en-GB" sz="1600"/>
              <a:t>Boy: But I feel sick when you go. You might not come back. I think we should just all stay at home – it’s safer. We can’t be safe anywhere else.</a:t>
            </a:r>
          </a:p>
          <a:p>
            <a:endParaRPr lang="en-GB" sz="16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hoto of anxious boy with mum">
            <a:extLst>
              <a:ext uri="{FF2B5EF4-FFF2-40B4-BE49-F238E27FC236}">
                <a16:creationId xmlns:a16="http://schemas.microsoft.com/office/drawing/2014/main" id="{63833CC1-BFFE-4937-8850-D6B3430C9E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79" r="1" b="1"/>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4E922B7-C2A1-44DA-9F66-FCAC472980D7}"/>
              </a:ext>
            </a:extLst>
          </p:cNvPr>
          <p:cNvSpPr>
            <a:spLocks noGrp="1"/>
          </p:cNvSpPr>
          <p:nvPr>
            <p:ph type="sldNum" sz="quarter" idx="12"/>
          </p:nvPr>
        </p:nvSpPr>
        <p:spPr>
          <a:xfrm>
            <a:off x="7038802" y="6492240"/>
            <a:ext cx="791787" cy="365125"/>
          </a:xfrm>
        </p:spPr>
        <p:txBody>
          <a:bodyPr>
            <a:normAutofit/>
          </a:bodyPr>
          <a:lstStyle/>
          <a:p>
            <a:pPr>
              <a:spcAft>
                <a:spcPts val="600"/>
              </a:spcAft>
            </a:pPr>
            <a:fld id="{103A4344-291F-4A31-8AD8-A5911D5245CC}" type="slidenum">
              <a:rPr lang="en-GB" smtClean="0"/>
              <a:pPr>
                <a:spcAft>
                  <a:spcPts val="600"/>
                </a:spcAft>
              </a:pPr>
              <a:t>4</a:t>
            </a:fld>
            <a:endParaRPr lang="en-GB" dirty="0"/>
          </a:p>
        </p:txBody>
      </p:sp>
    </p:spTree>
    <p:extLst>
      <p:ext uri="{BB962C8B-B14F-4D97-AF65-F5344CB8AC3E}">
        <p14:creationId xmlns:p14="http://schemas.microsoft.com/office/powerpoint/2010/main" val="193132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AEA6E-D09B-4FA7-949E-6BDADE366F56}"/>
              </a:ext>
            </a:extLst>
          </p:cNvPr>
          <p:cNvSpPr>
            <a:spLocks noGrp="1"/>
          </p:cNvSpPr>
          <p:nvPr>
            <p:ph type="title"/>
          </p:nvPr>
        </p:nvSpPr>
        <p:spPr>
          <a:xfrm>
            <a:off x="442170" y="856180"/>
            <a:ext cx="3420438" cy="1128068"/>
          </a:xfrm>
        </p:spPr>
        <p:txBody>
          <a:bodyPr anchor="ctr">
            <a:normAutofit/>
          </a:bodyPr>
          <a:lstStyle/>
          <a:p>
            <a:r>
              <a:rPr lang="en-GB" sz="3500"/>
              <a:t>COVID-19 effects</a:t>
            </a:r>
          </a:p>
        </p:txBody>
      </p:sp>
      <p:grpSp>
        <p:nvGrpSpPr>
          <p:cNvPr id="141" name="Group 1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2" name="Rectangle 1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1AB4B-5D94-4A27-9786-D6AAAAE17B0D}"/>
              </a:ext>
            </a:extLst>
          </p:cNvPr>
          <p:cNvSpPr>
            <a:spLocks noGrp="1"/>
          </p:cNvSpPr>
          <p:nvPr>
            <p:ph idx="1"/>
          </p:nvPr>
        </p:nvSpPr>
        <p:spPr>
          <a:xfrm>
            <a:off x="443039" y="2330505"/>
            <a:ext cx="3419569" cy="3979585"/>
          </a:xfrm>
        </p:spPr>
        <p:txBody>
          <a:bodyPr anchor="ctr">
            <a:normAutofit/>
          </a:bodyPr>
          <a:lstStyle/>
          <a:p>
            <a:pPr>
              <a:buClr>
                <a:srgbClr val="FFCC7A"/>
              </a:buClr>
            </a:pPr>
            <a:r>
              <a:rPr lang="en-GB" sz="1400" dirty="0"/>
              <a:t>A recent survey undertaken by the charity </a:t>
            </a:r>
            <a:r>
              <a:rPr lang="en-GB" sz="1400" b="1" dirty="0"/>
              <a:t>Young Minds</a:t>
            </a:r>
            <a:r>
              <a:rPr lang="en-GB" sz="1400" dirty="0"/>
              <a:t> (2000 YOUNG PEOPLE WITH EXISITNG CONDITIONS) in March 2020 revealed that the current </a:t>
            </a:r>
            <a:r>
              <a:rPr lang="en-GB" sz="1400" b="1" dirty="0"/>
              <a:t>coronavirus pandemic</a:t>
            </a:r>
            <a:r>
              <a:rPr lang="en-GB" sz="1400" dirty="0"/>
              <a:t> is having a profound effect on young people with existing mental health conditions. </a:t>
            </a:r>
          </a:p>
          <a:p>
            <a:pPr>
              <a:buClr>
                <a:srgbClr val="FFCC7A"/>
              </a:buClr>
            </a:pPr>
            <a:r>
              <a:rPr lang="en-GB" sz="1400" dirty="0"/>
              <a:t>83% of those who took part in the survey reported </a:t>
            </a:r>
            <a:r>
              <a:rPr lang="en-GB" sz="1400" b="1" dirty="0"/>
              <a:t>increased anxiety, problems with sleep, panic attacks or more frequent urges to self-harm. </a:t>
            </a:r>
          </a:p>
          <a:p>
            <a:pPr>
              <a:buClr>
                <a:srgbClr val="FFCC7A"/>
              </a:buClr>
            </a:pPr>
            <a:r>
              <a:rPr lang="en-GB" sz="1400" b="1" dirty="0"/>
              <a:t>CO-SPYCE study UNIVERSITY OF OXFORD – one fifth of children do not now feel safe to leave their  homes</a:t>
            </a:r>
          </a:p>
          <a:p>
            <a:pPr>
              <a:buClr>
                <a:srgbClr val="FFCC7A"/>
              </a:buClr>
            </a:pPr>
            <a:endParaRPr lang="en-GB" sz="1400" dirty="0"/>
          </a:p>
        </p:txBody>
      </p:sp>
      <p:sp>
        <p:nvSpPr>
          <p:cNvPr id="147" name="Rectangle 1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Recognizing Stress in Children and Ways You Can Help">
            <a:extLst>
              <a:ext uri="{FF2B5EF4-FFF2-40B4-BE49-F238E27FC236}">
                <a16:creationId xmlns:a16="http://schemas.microsoft.com/office/drawing/2014/main" id="{BF13B750-D439-42BB-9CE7-A68DF41DA0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48" r="35166" b="-1"/>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8E13CB1-0E00-48B2-9B33-4FEDCD2B3956}"/>
              </a:ext>
            </a:extLst>
          </p:cNvPr>
          <p:cNvSpPr>
            <a:spLocks noGrp="1"/>
          </p:cNvSpPr>
          <p:nvPr>
            <p:ph type="sldNum" sz="quarter" idx="12"/>
          </p:nvPr>
        </p:nvSpPr>
        <p:spPr>
          <a:xfrm>
            <a:off x="7038802" y="6492240"/>
            <a:ext cx="791787" cy="365125"/>
          </a:xfrm>
        </p:spPr>
        <p:txBody>
          <a:bodyPr>
            <a:normAutofit/>
          </a:bodyPr>
          <a:lstStyle/>
          <a:p>
            <a:pPr>
              <a:spcAft>
                <a:spcPts val="600"/>
              </a:spcAft>
            </a:pPr>
            <a:fld id="{103A4344-291F-4A31-8AD8-A5911D5245CC}" type="slidenum">
              <a:rPr lang="en-GB"/>
              <a:pPr>
                <a:spcAft>
                  <a:spcPts val="600"/>
                </a:spcAft>
              </a:pPr>
              <a:t>5</a:t>
            </a:fld>
            <a:endParaRPr lang="en-GB"/>
          </a:p>
        </p:txBody>
      </p:sp>
    </p:spTree>
    <p:extLst>
      <p:ext uri="{BB962C8B-B14F-4D97-AF65-F5344CB8AC3E}">
        <p14:creationId xmlns:p14="http://schemas.microsoft.com/office/powerpoint/2010/main" val="202724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4F1313E-E20F-44DE-A821-F210BB93F8A1}"/>
              </a:ext>
            </a:extLst>
          </p:cNvPr>
          <p:cNvSpPr>
            <a:spLocks noGrp="1"/>
          </p:cNvSpPr>
          <p:nvPr>
            <p:ph type="title"/>
          </p:nvPr>
        </p:nvSpPr>
        <p:spPr>
          <a:xfrm>
            <a:off x="6631686" y="1481328"/>
            <a:ext cx="2194560" cy="2468880"/>
          </a:xfrm>
        </p:spPr>
        <p:txBody>
          <a:bodyPr vert="horz" lIns="91440" tIns="45720" rIns="91440" bIns="45720" rtlCol="0" anchor="b">
            <a:normAutofit fontScale="90000"/>
          </a:bodyPr>
          <a:lstStyle/>
          <a:p>
            <a:pPr defTabSz="914400"/>
            <a:r>
              <a:rPr lang="en-US" sz="3500" dirty="0"/>
              <a:t>On-going abuse for AND neglect of the most vulnerable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6E7A139E-387A-45A9-9FD9-2C82CAAB41A4}"/>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defRPr/>
            </a:pPr>
            <a:fld id="{103A4344-291F-4A31-8AD8-A5911D5245CC}" type="slidenum">
              <a:rPr lang="en-US" sz="1000">
                <a:solidFill>
                  <a:schemeClr val="tx1">
                    <a:lumMod val="50000"/>
                    <a:lumOff val="50000"/>
                  </a:schemeClr>
                </a:solidFill>
                <a:latin typeface="Calibri" panose="020F0502020204030204"/>
              </a:rPr>
              <a:pPr>
                <a:spcAft>
                  <a:spcPts val="600"/>
                </a:spcAft>
                <a:defRPr/>
              </a:pPr>
              <a:t>6</a:t>
            </a:fld>
            <a:endParaRPr lang="en-US" sz="1000" dirty="0">
              <a:solidFill>
                <a:schemeClr val="tx1">
                  <a:lumMod val="50000"/>
                  <a:lumOff val="50000"/>
                </a:schemeClr>
              </a:solidFill>
              <a:latin typeface="Calibri" panose="020F0502020204030204"/>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1026" name="Picture 2" descr="Millions of vulnerable children being let down by system | Nursery ...">
            <a:extLst>
              <a:ext uri="{FF2B5EF4-FFF2-40B4-BE49-F238E27FC236}">
                <a16:creationId xmlns:a16="http://schemas.microsoft.com/office/drawing/2014/main" id="{2AB97C88-79AA-4A56-B18B-DE20FF6217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759"/>
          <a:stretch/>
        </p:blipFill>
        <p:spPr bwMode="auto">
          <a:xfrm>
            <a:off x="691432" y="465243"/>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3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55C2-8F11-4E77-B7A3-0166D4372C01}"/>
              </a:ext>
            </a:extLst>
          </p:cNvPr>
          <p:cNvSpPr>
            <a:spLocks noGrp="1"/>
          </p:cNvSpPr>
          <p:nvPr>
            <p:ph type="title"/>
          </p:nvPr>
        </p:nvSpPr>
        <p:spPr>
          <a:xfrm>
            <a:off x="628650" y="365125"/>
            <a:ext cx="7886700" cy="1325563"/>
          </a:xfrm>
        </p:spPr>
        <p:txBody>
          <a:bodyPr>
            <a:normAutofit/>
          </a:bodyPr>
          <a:lstStyle/>
          <a:p>
            <a:r>
              <a:rPr lang="en-GB"/>
              <a:t>The task – to create AND RESOURCE a Recovery curriculum</a:t>
            </a:r>
          </a:p>
        </p:txBody>
      </p:sp>
      <p:sp>
        <p:nvSpPr>
          <p:cNvPr id="4" name="Slide Number Placeholder 3">
            <a:extLst>
              <a:ext uri="{FF2B5EF4-FFF2-40B4-BE49-F238E27FC236}">
                <a16:creationId xmlns:a16="http://schemas.microsoft.com/office/drawing/2014/main" id="{1FD1C68E-D0B8-4B34-8697-F47AD0DC9EEB}"/>
              </a:ext>
            </a:extLst>
          </p:cNvPr>
          <p:cNvSpPr>
            <a:spLocks noGrp="1"/>
          </p:cNvSpPr>
          <p:nvPr>
            <p:ph type="sldNum" sz="quarter" idx="12"/>
          </p:nvPr>
        </p:nvSpPr>
        <p:spPr>
          <a:xfrm>
            <a:off x="6457950" y="6356350"/>
            <a:ext cx="2057400" cy="365125"/>
          </a:xfrm>
        </p:spPr>
        <p:txBody>
          <a:bodyPr>
            <a:normAutofit/>
          </a:bodyPr>
          <a:lstStyle/>
          <a:p>
            <a:pPr>
              <a:spcAft>
                <a:spcPts val="600"/>
              </a:spcAft>
            </a:pPr>
            <a:fld id="{103A4344-291F-4A31-8AD8-A5911D5245CC}" type="slidenum">
              <a:rPr lang="en-GB" smtClean="0"/>
              <a:pPr>
                <a:spcAft>
                  <a:spcPts val="600"/>
                </a:spcAft>
              </a:pPr>
              <a:t>7</a:t>
            </a:fld>
            <a:endParaRPr lang="en-GB" dirty="0"/>
          </a:p>
        </p:txBody>
      </p:sp>
      <p:graphicFrame>
        <p:nvGraphicFramePr>
          <p:cNvPr id="6" name="Content Placeholder 2">
            <a:extLst>
              <a:ext uri="{FF2B5EF4-FFF2-40B4-BE49-F238E27FC236}">
                <a16:creationId xmlns:a16="http://schemas.microsoft.com/office/drawing/2014/main" id="{1F79930A-0B96-4EDE-8F01-E29D19E06D49}"/>
              </a:ext>
            </a:extLst>
          </p:cNvPr>
          <p:cNvGraphicFramePr>
            <a:graphicFrameLocks noGrp="1"/>
          </p:cNvGraphicFramePr>
          <p:nvPr>
            <p:ph idx="1"/>
            <p:extLst>
              <p:ext uri="{D42A27DB-BD31-4B8C-83A1-F6EECF244321}">
                <p14:modId xmlns:p14="http://schemas.microsoft.com/office/powerpoint/2010/main" val="11149413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79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4437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D6818C-DB61-401D-BF16-43B382AA9BAF}"/>
              </a:ext>
            </a:extLst>
          </p:cNvPr>
          <p:cNvSpPr>
            <a:spLocks noGrp="1"/>
          </p:cNvSpPr>
          <p:nvPr>
            <p:ph type="title"/>
          </p:nvPr>
        </p:nvSpPr>
        <p:spPr>
          <a:xfrm>
            <a:off x="393192" y="4767072"/>
            <a:ext cx="4945641" cy="1625210"/>
          </a:xfrm>
        </p:spPr>
        <p:txBody>
          <a:bodyPr>
            <a:normAutofit/>
          </a:bodyPr>
          <a:lstStyle/>
          <a:p>
            <a:pPr algn="r"/>
            <a:r>
              <a:rPr lang="en-GB" sz="2100">
                <a:solidFill>
                  <a:srgbClr val="FFFFFF"/>
                </a:solidFill>
              </a:rPr>
              <a:t>Creating the Trauma informed classroom – creating a safe base – 6 keys</a:t>
            </a:r>
            <a:br>
              <a:rPr lang="en-GB" sz="2100">
                <a:solidFill>
                  <a:srgbClr val="FFFFFF"/>
                </a:solidFill>
              </a:rPr>
            </a:br>
            <a:r>
              <a:rPr lang="en-GB" sz="2100">
                <a:solidFill>
                  <a:srgbClr val="FFFFFF"/>
                </a:solidFill>
              </a:rPr>
              <a:t>(thanks to Dr Chris Moore) </a:t>
            </a:r>
            <a:br>
              <a:rPr lang="en-GB" sz="2100">
                <a:solidFill>
                  <a:srgbClr val="FFFFFF"/>
                </a:solidFill>
              </a:rPr>
            </a:br>
            <a:endParaRPr lang="en-GB" sz="2100" i="1">
              <a:solidFill>
                <a:srgbClr val="FFFFFF"/>
              </a:solidFill>
            </a:endParaRPr>
          </a:p>
        </p:txBody>
      </p:sp>
      <p:pic>
        <p:nvPicPr>
          <p:cNvPr id="2050" name="Picture 2" descr="Image result for trauma informed classroom">
            <a:extLst>
              <a:ext uri="{FF2B5EF4-FFF2-40B4-BE49-F238E27FC236}">
                <a16:creationId xmlns:a16="http://schemas.microsoft.com/office/drawing/2014/main" id="{0187016E-B0A5-41B6-B0E6-A29FBBA0C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4"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E2E6F1-ED5E-4AEC-8503-40E7A84BC5CF}"/>
              </a:ext>
            </a:extLst>
          </p:cNvPr>
          <p:cNvSpPr>
            <a:spLocks noGrp="1"/>
          </p:cNvSpPr>
          <p:nvPr>
            <p:ph idx="1"/>
          </p:nvPr>
        </p:nvSpPr>
        <p:spPr>
          <a:xfrm>
            <a:off x="5796136" y="917725"/>
            <a:ext cx="2954671" cy="4852362"/>
          </a:xfrm>
        </p:spPr>
        <p:txBody>
          <a:bodyPr anchor="ctr">
            <a:normAutofit/>
          </a:bodyPr>
          <a:lstStyle/>
          <a:p>
            <a:r>
              <a:rPr lang="en-GB" sz="3200" dirty="0">
                <a:solidFill>
                  <a:srgbClr val="FFFFFF"/>
                </a:solidFill>
              </a:rPr>
              <a:t>Belonging</a:t>
            </a:r>
          </a:p>
          <a:p>
            <a:r>
              <a:rPr lang="en-GB" sz="3200" dirty="0">
                <a:solidFill>
                  <a:srgbClr val="FFFFFF"/>
                </a:solidFill>
              </a:rPr>
              <a:t>Predictability</a:t>
            </a:r>
          </a:p>
          <a:p>
            <a:r>
              <a:rPr lang="en-GB" sz="3200" dirty="0">
                <a:solidFill>
                  <a:srgbClr val="FFFFFF"/>
                </a:solidFill>
              </a:rPr>
              <a:t>Organisation</a:t>
            </a:r>
          </a:p>
          <a:p>
            <a:r>
              <a:rPr lang="en-GB" sz="3200" dirty="0">
                <a:solidFill>
                  <a:srgbClr val="FFFFFF"/>
                </a:solidFill>
              </a:rPr>
              <a:t>Regulation</a:t>
            </a:r>
          </a:p>
          <a:p>
            <a:r>
              <a:rPr lang="en-GB" sz="3200" dirty="0">
                <a:solidFill>
                  <a:srgbClr val="FFFFFF"/>
                </a:solidFill>
              </a:rPr>
              <a:t>Differentiation</a:t>
            </a:r>
          </a:p>
          <a:p>
            <a:r>
              <a:rPr lang="en-GB" sz="3200" dirty="0">
                <a:solidFill>
                  <a:srgbClr val="FFFFFF"/>
                </a:solidFill>
              </a:rPr>
              <a:t>Relationship </a:t>
            </a:r>
          </a:p>
          <a:p>
            <a:endParaRPr lang="en-GB" sz="1700" dirty="0">
              <a:solidFill>
                <a:srgbClr val="FFFFFF"/>
              </a:solidFill>
            </a:endParaRPr>
          </a:p>
        </p:txBody>
      </p:sp>
      <p:sp>
        <p:nvSpPr>
          <p:cNvPr id="4" name="Slide Number Placeholder 3">
            <a:extLst>
              <a:ext uri="{FF2B5EF4-FFF2-40B4-BE49-F238E27FC236}">
                <a16:creationId xmlns:a16="http://schemas.microsoft.com/office/drawing/2014/main" id="{5188B5CD-A323-4979-BD63-6D292E845CF8}"/>
              </a:ext>
            </a:extLst>
          </p:cNvPr>
          <p:cNvSpPr>
            <a:spLocks noGrp="1"/>
          </p:cNvSpPr>
          <p:nvPr>
            <p:ph type="sldNum" sz="quarter" idx="12"/>
          </p:nvPr>
        </p:nvSpPr>
        <p:spPr>
          <a:xfrm>
            <a:off x="7860293" y="6535157"/>
            <a:ext cx="730250" cy="274320"/>
          </a:xfrm>
        </p:spPr>
        <p:txBody>
          <a:bodyPr>
            <a:normAutofit/>
          </a:bodyPr>
          <a:lstStyle/>
          <a:p>
            <a:pPr>
              <a:spcAft>
                <a:spcPts val="600"/>
              </a:spcAft>
            </a:pPr>
            <a:fld id="{103A4344-291F-4A31-8AD8-A5911D5245CC}" type="slidenum">
              <a:rPr lang="en-GB">
                <a:solidFill>
                  <a:schemeClr val="tx1">
                    <a:lumMod val="50000"/>
                    <a:lumOff val="50000"/>
                  </a:schemeClr>
                </a:solidFill>
              </a:rPr>
              <a:pPr>
                <a:spcAft>
                  <a:spcPts val="600"/>
                </a:spcAft>
              </a:pPr>
              <a:t>8</a:t>
            </a:fld>
            <a:endParaRPr lang="en-GB" dirty="0">
              <a:solidFill>
                <a:schemeClr val="tx1">
                  <a:lumMod val="50000"/>
                  <a:lumOff val="50000"/>
                </a:schemeClr>
              </a:solidFill>
            </a:endParaRPr>
          </a:p>
        </p:txBody>
      </p:sp>
    </p:spTree>
    <p:extLst>
      <p:ext uri="{BB962C8B-B14F-4D97-AF65-F5344CB8AC3E}">
        <p14:creationId xmlns:p14="http://schemas.microsoft.com/office/powerpoint/2010/main" val="33593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5" descr="A close up of a sign&#10;&#10;Description automatically generated">
            <a:extLst>
              <a:ext uri="{FF2B5EF4-FFF2-40B4-BE49-F238E27FC236}">
                <a16:creationId xmlns:a16="http://schemas.microsoft.com/office/drawing/2014/main" id="{E640C1C6-1345-4578-A16B-33524E1CEF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561" r="-1" b="23563"/>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58677-347A-4077-8A47-948A906F1AC7}"/>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Since we last met…….</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DD198C6-7992-46E1-BCFE-7C945CF36DE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103A4344-291F-4A31-8AD8-A5911D5245CC}" type="slidenum">
              <a:rPr lang="en-US" sz="1200">
                <a:solidFill>
                  <a:srgbClr val="FFFFFF"/>
                </a:solidFill>
              </a:rPr>
              <a:pPr defTabSz="457200">
                <a:spcAft>
                  <a:spcPts val="600"/>
                </a:spcAft>
              </a:pPr>
              <a:t>9</a:t>
            </a:fld>
            <a:endParaRPr lang="en-US" sz="1200">
              <a:solidFill>
                <a:srgbClr val="FFFFFF"/>
              </a:solidFill>
            </a:endParaRPr>
          </a:p>
        </p:txBody>
      </p:sp>
    </p:spTree>
    <p:extLst>
      <p:ext uri="{BB962C8B-B14F-4D97-AF65-F5344CB8AC3E}">
        <p14:creationId xmlns:p14="http://schemas.microsoft.com/office/powerpoint/2010/main" val="137380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2318</Words>
  <Application>Microsoft Office PowerPoint</Application>
  <PresentationFormat>On-screen Show (4:3)</PresentationFormat>
  <Paragraphs>166</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Rockwell</vt:lpstr>
      <vt:lpstr>Office Theme</vt:lpstr>
      <vt:lpstr> Presented by  Dr Tina Rae   </vt:lpstr>
      <vt:lpstr>The role of the Mental health lead in schools</vt:lpstr>
      <vt:lpstr>Dr Tina Rae publications sales@hintonpublishers.com</vt:lpstr>
      <vt:lpstr>Conversation overheard</vt:lpstr>
      <vt:lpstr>COVID-19 effects</vt:lpstr>
      <vt:lpstr>On-going abuse for AND neglect of the most vulnerable</vt:lpstr>
      <vt:lpstr>The task – to create AND RESOURCE a Recovery curriculum</vt:lpstr>
      <vt:lpstr>Creating the Trauma informed classroom – creating a safe base – 6 keys (thanks to Dr Chris Moore)  </vt:lpstr>
      <vt:lpstr>Since we last met…….</vt:lpstr>
      <vt:lpstr>My impetus</vt:lpstr>
      <vt:lpstr>PowerPoint Presentation</vt:lpstr>
      <vt:lpstr>PowerPoint Presentation</vt:lpstr>
      <vt:lpstr>MY FRIEND AND NEIGHBOUR SAID……(or the need for adult self-regulation?)</vt:lpstr>
      <vt:lpstr>PowerPoint Presentation</vt:lpstr>
      <vt:lpstr>The need for us ALL to  engage in the 3 Trauma Recovery approaches</vt:lpstr>
      <vt:lpstr>Part 1 Self-regulate for well being  </vt:lpstr>
      <vt:lpstr>Are we modelling this?</vt:lpstr>
      <vt:lpstr>5 ways for adults to self regulate – simple?!</vt:lpstr>
      <vt:lpstr>Make a calm down jar!</vt:lpstr>
      <vt:lpstr>Try the 5-4-3-2-1 method</vt:lpstr>
      <vt:lpstr>Imagine yourself leaving the painful feelings behind </vt:lpstr>
      <vt:lpstr>Part 2 Get moving mentally and physically for well being </vt:lpstr>
      <vt:lpstr>CBT – RECOGNISING THINKING ERRORS!</vt:lpstr>
      <vt:lpstr>Physical fitness and being in Nature</vt:lpstr>
      <vt:lpstr>Worry time</vt:lpstr>
      <vt:lpstr>Facing my fears using the Anxiety Ladder</vt:lpstr>
      <vt:lpstr>ACT!</vt:lpstr>
      <vt:lpstr>Part 3 Connect for well being</vt:lpstr>
      <vt:lpstr>HAPPY MEMORIES</vt:lpstr>
      <vt:lpstr>3 KIND ACTS</vt:lpstr>
      <vt:lpstr>Social Media - Not all negative!</vt:lpstr>
      <vt:lpstr>THE NEED TO UNDERSTAND Trauma and anxiety</vt:lpstr>
      <vt:lpstr>Key take away messages</vt:lpstr>
      <vt:lpstr>Key take away messages FINALLY…….</vt:lpstr>
      <vt:lpstr>REMEMBER! THERE ARE SO MANY RESOURCES OUT THERE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Presented by  Dr Tina Rae   </dc:title>
  <dc:creator>tina rae</dc:creator>
  <cp:lastModifiedBy>tina rae</cp:lastModifiedBy>
  <cp:revision>2</cp:revision>
  <dcterms:created xsi:type="dcterms:W3CDTF">2020-07-02T15:18:06Z</dcterms:created>
  <dcterms:modified xsi:type="dcterms:W3CDTF">2020-07-04T09:48:41Z</dcterms:modified>
</cp:coreProperties>
</file>